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9.xml" ContentType="application/vnd.openxmlformats-officedocument.theme+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1.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2.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5.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6.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4.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4346" r:id="rId2"/>
    <p:sldMasterId id="2147484382" r:id="rId3"/>
    <p:sldMasterId id="2147484384" r:id="rId4"/>
    <p:sldMasterId id="2147484434" r:id="rId5"/>
    <p:sldMasterId id="2147484451" r:id="rId6"/>
    <p:sldMasterId id="2147484463" r:id="rId7"/>
    <p:sldMasterId id="2147486109" r:id="rId8"/>
    <p:sldMasterId id="2147486123" r:id="rId9"/>
    <p:sldMasterId id="2147486127" r:id="rId10"/>
    <p:sldMasterId id="2147486260" r:id="rId11"/>
    <p:sldMasterId id="2147486274" r:id="rId12"/>
    <p:sldMasterId id="2147486286" r:id="rId13"/>
    <p:sldMasterId id="2147486298" r:id="rId14"/>
    <p:sldMasterId id="2147486310" r:id="rId15"/>
    <p:sldMasterId id="2147486334" r:id="rId16"/>
    <p:sldMasterId id="2147486370" r:id="rId17"/>
    <p:sldMasterId id="2147486382" r:id="rId18"/>
    <p:sldMasterId id="2147486384" r:id="rId19"/>
    <p:sldMasterId id="2147486386" r:id="rId20"/>
    <p:sldMasterId id="2147486389" r:id="rId21"/>
    <p:sldMasterId id="2147486414" r:id="rId22"/>
    <p:sldMasterId id="2147486426" r:id="rId23"/>
    <p:sldMasterId id="2147486438" r:id="rId24"/>
    <p:sldMasterId id="2147486450" r:id="rId25"/>
    <p:sldMasterId id="2147486462" r:id="rId26"/>
    <p:sldMasterId id="2147486475" r:id="rId27"/>
    <p:sldMasterId id="2147486530" r:id="rId28"/>
    <p:sldMasterId id="2147486544" r:id="rId29"/>
    <p:sldMasterId id="2147486556" r:id="rId30"/>
    <p:sldMasterId id="2147486558" r:id="rId31"/>
    <p:sldMasterId id="2147486561" r:id="rId32"/>
    <p:sldMasterId id="2147486573" r:id="rId33"/>
    <p:sldMasterId id="2147486585" r:id="rId34"/>
    <p:sldMasterId id="2147486597" r:id="rId35"/>
    <p:sldMasterId id="2147486609" r:id="rId36"/>
    <p:sldMasterId id="2147486621" r:id="rId37"/>
    <p:sldMasterId id="2147486645" r:id="rId38"/>
  </p:sldMasterIdLst>
  <p:notesMasterIdLst>
    <p:notesMasterId r:id="rId141"/>
  </p:notesMasterIdLst>
  <p:sldIdLst>
    <p:sldId id="3822" r:id="rId39"/>
    <p:sldId id="3773" r:id="rId40"/>
    <p:sldId id="5227" r:id="rId41"/>
    <p:sldId id="5228" r:id="rId42"/>
    <p:sldId id="661" r:id="rId43"/>
    <p:sldId id="5229" r:id="rId44"/>
    <p:sldId id="5230" r:id="rId45"/>
    <p:sldId id="410" r:id="rId46"/>
    <p:sldId id="3780" r:id="rId47"/>
    <p:sldId id="3781" r:id="rId48"/>
    <p:sldId id="323" r:id="rId49"/>
    <p:sldId id="4135" r:id="rId50"/>
    <p:sldId id="3782" r:id="rId51"/>
    <p:sldId id="3783" r:id="rId52"/>
    <p:sldId id="351" r:id="rId53"/>
    <p:sldId id="352" r:id="rId54"/>
    <p:sldId id="5231" r:id="rId55"/>
    <p:sldId id="5232" r:id="rId56"/>
    <p:sldId id="355" r:id="rId57"/>
    <p:sldId id="356" r:id="rId58"/>
    <p:sldId id="470" r:id="rId59"/>
    <p:sldId id="5233" r:id="rId60"/>
    <p:sldId id="2586" r:id="rId61"/>
    <p:sldId id="2593" r:id="rId62"/>
    <p:sldId id="445" r:id="rId63"/>
    <p:sldId id="5218" r:id="rId64"/>
    <p:sldId id="5234" r:id="rId65"/>
    <p:sldId id="5217" r:id="rId66"/>
    <p:sldId id="5212" r:id="rId67"/>
    <p:sldId id="5235" r:id="rId68"/>
    <p:sldId id="5213" r:id="rId69"/>
    <p:sldId id="5236" r:id="rId70"/>
    <p:sldId id="5237" r:id="rId71"/>
    <p:sldId id="5238" r:id="rId72"/>
    <p:sldId id="5239" r:id="rId73"/>
    <p:sldId id="5240" r:id="rId74"/>
    <p:sldId id="5241" r:id="rId75"/>
    <p:sldId id="5242" r:id="rId76"/>
    <p:sldId id="5243" r:id="rId77"/>
    <p:sldId id="3682" r:id="rId78"/>
    <p:sldId id="587" r:id="rId79"/>
    <p:sldId id="457" r:id="rId80"/>
    <p:sldId id="5244" r:id="rId81"/>
    <p:sldId id="5245" r:id="rId82"/>
    <p:sldId id="444" r:id="rId83"/>
    <p:sldId id="366" r:id="rId84"/>
    <p:sldId id="367" r:id="rId85"/>
    <p:sldId id="281" r:id="rId86"/>
    <p:sldId id="279" r:id="rId87"/>
    <p:sldId id="280" r:id="rId88"/>
    <p:sldId id="288" r:id="rId89"/>
    <p:sldId id="331" r:id="rId90"/>
    <p:sldId id="332" r:id="rId91"/>
    <p:sldId id="333" r:id="rId92"/>
    <p:sldId id="334" r:id="rId93"/>
    <p:sldId id="335" r:id="rId94"/>
    <p:sldId id="336" r:id="rId95"/>
    <p:sldId id="289" r:id="rId96"/>
    <p:sldId id="337" r:id="rId97"/>
    <p:sldId id="338" r:id="rId98"/>
    <p:sldId id="339" r:id="rId99"/>
    <p:sldId id="340" r:id="rId100"/>
    <p:sldId id="3784" r:id="rId101"/>
    <p:sldId id="3785" r:id="rId102"/>
    <p:sldId id="343" r:id="rId103"/>
    <p:sldId id="3786" r:id="rId104"/>
    <p:sldId id="3787" r:id="rId105"/>
    <p:sldId id="3788" r:id="rId106"/>
    <p:sldId id="290" r:id="rId107"/>
    <p:sldId id="3789" r:id="rId108"/>
    <p:sldId id="618" r:id="rId109"/>
    <p:sldId id="2591" r:id="rId110"/>
    <p:sldId id="5214" r:id="rId111"/>
    <p:sldId id="627" r:id="rId112"/>
    <p:sldId id="2600" r:id="rId113"/>
    <p:sldId id="5215" r:id="rId114"/>
    <p:sldId id="3792" r:id="rId115"/>
    <p:sldId id="3793" r:id="rId116"/>
    <p:sldId id="5246" r:id="rId117"/>
    <p:sldId id="3795" r:id="rId118"/>
    <p:sldId id="3796" r:id="rId119"/>
    <p:sldId id="364" r:id="rId120"/>
    <p:sldId id="3797" r:id="rId121"/>
    <p:sldId id="3798" r:id="rId122"/>
    <p:sldId id="4925" r:id="rId123"/>
    <p:sldId id="765" r:id="rId124"/>
    <p:sldId id="766" r:id="rId125"/>
    <p:sldId id="768" r:id="rId126"/>
    <p:sldId id="770" r:id="rId127"/>
    <p:sldId id="767" r:id="rId128"/>
    <p:sldId id="769" r:id="rId129"/>
    <p:sldId id="3800" r:id="rId130"/>
    <p:sldId id="3801" r:id="rId131"/>
    <p:sldId id="3802" r:id="rId132"/>
    <p:sldId id="5252" r:id="rId133"/>
    <p:sldId id="5247" r:id="rId134"/>
    <p:sldId id="5249" r:id="rId135"/>
    <p:sldId id="5251" r:id="rId136"/>
    <p:sldId id="5248" r:id="rId137"/>
    <p:sldId id="5250" r:id="rId138"/>
    <p:sldId id="328" r:id="rId139"/>
    <p:sldId id="4033" r:id="rId140"/>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C8C1FD0B-10A1-9947-9AD7-759107B440A3}">
          <p14:sldIdLst>
            <p14:sldId id="3822"/>
            <p14:sldId id="3773"/>
            <p14:sldId id="5227"/>
            <p14:sldId id="5228"/>
            <p14:sldId id="661"/>
            <p14:sldId id="5229"/>
            <p14:sldId id="5230"/>
            <p14:sldId id="410"/>
            <p14:sldId id="3780"/>
            <p14:sldId id="3781"/>
            <p14:sldId id="323"/>
            <p14:sldId id="4135"/>
            <p14:sldId id="3782"/>
            <p14:sldId id="3783"/>
            <p14:sldId id="351"/>
            <p14:sldId id="352"/>
            <p14:sldId id="5231"/>
          </p14:sldIdLst>
        </p14:section>
        <p14:section name="Verses" id="{0B43EA89-673B-BD4A-969D-F48A5D34646E}">
          <p14:sldIdLst>
            <p14:sldId id="5232"/>
            <p14:sldId id="355"/>
            <p14:sldId id="356"/>
            <p14:sldId id="470"/>
            <p14:sldId id="5233"/>
            <p14:sldId id="2586"/>
            <p14:sldId id="2593"/>
            <p14:sldId id="445"/>
            <p14:sldId id="5218"/>
            <p14:sldId id="5234"/>
            <p14:sldId id="5217"/>
            <p14:sldId id="5212"/>
            <p14:sldId id="5235"/>
            <p14:sldId id="5213"/>
            <p14:sldId id="5236"/>
            <p14:sldId id="5237"/>
            <p14:sldId id="5238"/>
            <p14:sldId id="5239"/>
            <p14:sldId id="5240"/>
            <p14:sldId id="5241"/>
            <p14:sldId id="5242"/>
            <p14:sldId id="5243"/>
            <p14:sldId id="3682"/>
            <p14:sldId id="587"/>
            <p14:sldId id="457"/>
            <p14:sldId id="5244"/>
            <p14:sldId id="5245"/>
            <p14:sldId id="444"/>
            <p14:sldId id="366"/>
            <p14:sldId id="367"/>
            <p14:sldId id="281"/>
            <p14:sldId id="279"/>
            <p14:sldId id="280"/>
            <p14:sldId id="288"/>
            <p14:sldId id="331"/>
            <p14:sldId id="332"/>
            <p14:sldId id="333"/>
            <p14:sldId id="334"/>
            <p14:sldId id="335"/>
            <p14:sldId id="336"/>
            <p14:sldId id="289"/>
            <p14:sldId id="337"/>
            <p14:sldId id="338"/>
            <p14:sldId id="339"/>
            <p14:sldId id="340"/>
            <p14:sldId id="3784"/>
            <p14:sldId id="3785"/>
            <p14:sldId id="343"/>
            <p14:sldId id="3786"/>
            <p14:sldId id="3787"/>
            <p14:sldId id="3788"/>
            <p14:sldId id="290"/>
            <p14:sldId id="3789"/>
            <p14:sldId id="618"/>
            <p14:sldId id="2591"/>
            <p14:sldId id="5214"/>
            <p14:sldId id="627"/>
            <p14:sldId id="2600"/>
            <p14:sldId id="5215"/>
            <p14:sldId id="3792"/>
            <p14:sldId id="3793"/>
            <p14:sldId id="5246"/>
            <p14:sldId id="3795"/>
            <p14:sldId id="3796"/>
            <p14:sldId id="364"/>
            <p14:sldId id="3797"/>
            <p14:sldId id="3798"/>
            <p14:sldId id="4925"/>
            <p14:sldId id="765"/>
            <p14:sldId id="766"/>
            <p14:sldId id="768"/>
            <p14:sldId id="770"/>
            <p14:sldId id="767"/>
            <p14:sldId id="769"/>
            <p14:sldId id="3800"/>
            <p14:sldId id="3801"/>
            <p14:sldId id="3802"/>
            <p14:sldId id="5252"/>
          </p14:sldIdLst>
        </p14:section>
        <p14:section name="Conclusion" id="{71531957-09D8-364A-A883-4576417DE6F0}">
          <p14:sldIdLst>
            <p14:sldId id="5247"/>
            <p14:sldId id="5249"/>
            <p14:sldId id="5251"/>
            <p14:sldId id="5248"/>
            <p14:sldId id="5250"/>
            <p14:sldId id="328"/>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3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0" autoAdjust="0"/>
    <p:restoredTop sz="76876" autoAdjust="0"/>
  </p:normalViewPr>
  <p:slideViewPr>
    <p:cSldViewPr>
      <p:cViewPr varScale="1">
        <p:scale>
          <a:sx n="82" d="100"/>
          <a:sy n="82" d="100"/>
        </p:scale>
        <p:origin x="168" y="1168"/>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notesMaster" Target="notesMasters/notesMaster1.xml"/><Relationship Id="rId146"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216A9C7B-2935-4B6D-B511-436C9F770CF9}"/>
    <pc:docChg chg="modSld">
      <pc:chgData name="Ramzi Nari" userId="cad0834913d40523" providerId="LiveId" clId="{216A9C7B-2935-4B6D-B511-436C9F770CF9}" dt="2023-10-11T07:37:51.649" v="29" actId="1076"/>
      <pc:docMkLst>
        <pc:docMk/>
      </pc:docMkLst>
      <pc:sldChg chg="modSp mod modNotesTx">
        <pc:chgData name="Ramzi Nari" userId="cad0834913d40523" providerId="LiveId" clId="{216A9C7B-2935-4B6D-B511-436C9F770CF9}" dt="2023-10-11T07:37:51.649" v="29" actId="1076"/>
        <pc:sldMkLst>
          <pc:docMk/>
          <pc:sldMk cId="896816322" sldId="367"/>
        </pc:sldMkLst>
        <pc:spChg chg="mod">
          <ac:chgData name="Ramzi Nari" userId="cad0834913d40523" providerId="LiveId" clId="{216A9C7B-2935-4B6D-B511-436C9F770CF9}" dt="2023-10-11T07:37:51.649" v="29" actId="1076"/>
          <ac:spMkLst>
            <pc:docMk/>
            <pc:sldMk cId="896816322" sldId="367"/>
            <ac:spMk id="4" creationId="{00000000-0000-0000-0000-000000000000}"/>
          </ac:spMkLst>
        </pc:spChg>
        <pc:spChg chg="mod">
          <ac:chgData name="Ramzi Nari" userId="cad0834913d40523" providerId="LiveId" clId="{216A9C7B-2935-4B6D-B511-436C9F770CF9}" dt="2023-10-11T07:37:42.575" v="28" actId="20577"/>
          <ac:spMkLst>
            <pc:docMk/>
            <pc:sldMk cId="896816322" sldId="367"/>
            <ac:spMk id="175105"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10/13/23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13</a:t>
            </a:fld>
            <a:endParaRPr lang="en-US"/>
          </a:p>
        </p:txBody>
      </p:sp>
    </p:spTree>
    <p:extLst>
      <p:ext uri="{BB962C8B-B14F-4D97-AF65-F5344CB8AC3E}">
        <p14:creationId xmlns:p14="http://schemas.microsoft.com/office/powerpoint/2010/main" val="403904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7550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935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فكيف نطيع حق الله؟</a:t>
            </a:r>
          </a:p>
          <a:p>
            <a:pPr algn="r"/>
            <a:r>
              <a:rPr lang="ar-JO" dirty="0">
                <a:latin typeface="Arial"/>
                <a:cs typeface="Arial"/>
              </a:rPr>
              <a:t>• يجب أن نكون أناسًا ينشرون الحقيقة. كيف؟ ادعم المبشرين مثل غايس</a:t>
            </a:r>
          </a:p>
          <a:p>
            <a:pPr algn="r"/>
            <a:r>
              <a:rPr lang="ar-JO" dirty="0">
                <a:latin typeface="Arial"/>
                <a:cs typeface="Arial"/>
              </a:rPr>
              <a:t>• ولا تعيق الإنجيل مثل  ديوتريفس . ولكن سيكون من الخطأ عدم مشاركة الطريق النهائي لطاعة الحق ، وهذا هو ...</a:t>
            </a:r>
          </a:p>
          <a:p>
            <a:pPr algn="r"/>
            <a:r>
              <a:rPr lang="ar-JO" dirty="0">
                <a:latin typeface="Arial"/>
                <a:cs typeface="Arial"/>
              </a:rPr>
              <a:t>• انشروا حق الله بأن تكونوا شاهدين على خُطى ديمتريوس.</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فكيف نطيع حق الله؟</a:t>
            </a:r>
          </a:p>
          <a:p>
            <a:pPr algn="r"/>
            <a:r>
              <a:rPr lang="ar-JO" dirty="0">
                <a:latin typeface="Arial"/>
                <a:cs typeface="Arial"/>
              </a:rPr>
              <a:t>• يجب أن نكون أناسًا ينشرون الحقيقة. كيف؟ ادعم المبشرين مثل غايس</a:t>
            </a:r>
          </a:p>
          <a:p>
            <a:pPr algn="r"/>
            <a:r>
              <a:rPr lang="ar-JO" dirty="0">
                <a:latin typeface="Arial"/>
                <a:cs typeface="Arial"/>
              </a:rPr>
              <a:t>• ولا تعيق الإنجيل مثل  ديوتريفس . ولكن سيكون من الخطأ عدم مشاركة الطريق النهائي لطاعة الحق ، وهذا هو ...</a:t>
            </a:r>
          </a:p>
          <a:p>
            <a:pPr algn="r"/>
            <a:r>
              <a:rPr lang="ar-JO" dirty="0">
                <a:latin typeface="Arial"/>
                <a:cs typeface="Arial"/>
              </a:rPr>
              <a:t>• انشروا حق الله بأن تكونوا شاهدين على خُطى ديمتريوس.</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3415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all show hospitality to people we know––like relatives (or at least we should).</a:t>
            </a:r>
          </a:p>
          <a:p>
            <a:r>
              <a:rPr lang="en-US"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dirty="0">
                <a:latin typeface="Arial" panose="020B0604020202020204" pitchFamily="34" charset="0"/>
                <a:cs typeface="Arial" panose="020B0604020202020204" pitchFamily="34" charset="0"/>
              </a:rPr>
              <a:t>Verse 6 says Gaius sent them out in a “manner worthy of God.”  What does that mean?</a:t>
            </a:r>
          </a:p>
          <a:p>
            <a:r>
              <a:rPr lang="en-US"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59943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لكن كيف يمكن أن تنطبق المساعدة لكشف الحقيقة عليكَ وعلي أنا؟</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نحن أيضًا نساعد الحقيقة من خلال دعم المبشرين وإسكانهم.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15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وجه سؤال للمشاركين في استطلاع للرأي أجري مؤخرًا خلال  عام انتخابي عما يعتبرونه أكثر أهمية في المرشح الرئاسي: القدرة أو النزاهة. هل الأكثر أهمية أن يكون لديك مرشح يتمتع بالخبرة أم المعايير الأخلاقية العالية – على سبيل المثال، شخص يقول الحقيقة؟ كانت النتائج محزنة فقد فضل معظم المرشحين مقدرة المرشح على نزاهتهِ. من الواضح أن القدرة والنزاهة مطلوبتان في أي وظيفة – وخاصة الرئاسية! لكن كم هو قليل الاهتمام الذي يعطى للحق في مجتمع اليوم! كل شيء ممكن!</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8684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charset="0"/>
                <a:ea typeface="ＭＳ Ｐゴシック" charset="0"/>
                <a:cs typeface="ＭＳ Ｐゴシック" charset="0"/>
              </a:rPr>
              <a:t>أفضل طريقة لدعم المبشرين على الإطلاق هي من خلال الصلاة. تبدأ في نهاية عطلة نهاية الأسبوع هذه 30 يومًا من الصلاة للذين يتبعون الإسلام، الذين هم في حاجة ماسة إلى الإنجيل. خذ دليل الصلاة وانضم إلى كثيرين ممن يقومون بذلك الشهر المقبل.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5736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kern="1200" dirty="0">
                <a:solidFill>
                  <a:schemeClr val="tx1"/>
                </a:solidFill>
                <a:effectLst/>
                <a:latin typeface="Arial"/>
                <a:ea typeface="ＭＳ Ｐゴシック" charset="0"/>
                <a:cs typeface="Arial"/>
              </a:rPr>
              <a:t>هل ترى الكذبة الخفية القائلة بأنه "لا يوجد حق مُجرّد"؟</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هنا 9 لغات مميزة.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تتضمن التنزيلات باللغة الصينية أكثر من 37000 سلايد بدءًا من كانون الثاني 2020.</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52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تتضمن التنزيلات باللغة ال</a:t>
            </a:r>
            <a:r>
              <a:rPr lang="ar-JO" dirty="0">
                <a:latin typeface="Arial" panose="020B0604020202020204" pitchFamily="34" charset="0"/>
                <a:ea typeface="ＭＳ Ｐゴシック" charset="0"/>
                <a:cs typeface="Arial" panose="020B0604020202020204" pitchFamily="34" charset="0"/>
              </a:rPr>
              <a:t>أندونيسية</a:t>
            </a:r>
            <a:r>
              <a:rPr lang="ar-SA" dirty="0">
                <a:latin typeface="Arial" panose="020B0604020202020204" pitchFamily="34" charset="0"/>
                <a:ea typeface="ＭＳ Ｐゴシック" charset="0"/>
                <a:cs typeface="Arial" panose="020B0604020202020204" pitchFamily="34" charset="0"/>
              </a:rPr>
              <a:t> أكثر من </a:t>
            </a:r>
            <a:r>
              <a:rPr lang="ar-JO" dirty="0">
                <a:latin typeface="Arial" panose="020B0604020202020204" pitchFamily="34" charset="0"/>
                <a:ea typeface="ＭＳ Ｐゴシック" charset="0"/>
                <a:cs typeface="Arial" panose="020B0604020202020204" pitchFamily="34" charset="0"/>
              </a:rPr>
              <a:t>14</a:t>
            </a:r>
            <a:r>
              <a:rPr lang="ar-SA"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3323587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تتضمن التنزيلات باللغة ال</a:t>
            </a:r>
            <a:r>
              <a:rPr lang="ar-JO" dirty="0">
                <a:latin typeface="Arial" panose="020B0604020202020204" pitchFamily="34" charset="0"/>
                <a:ea typeface="ＭＳ Ｐゴシック" charset="0"/>
                <a:cs typeface="Arial" panose="020B0604020202020204" pitchFamily="34" charset="0"/>
              </a:rPr>
              <a:t>منغولي</a:t>
            </a:r>
            <a:r>
              <a:rPr lang="ar-SA" dirty="0">
                <a:latin typeface="Arial" panose="020B0604020202020204" pitchFamily="34" charset="0"/>
                <a:ea typeface="ＭＳ Ｐゴシック" charset="0"/>
                <a:cs typeface="Arial" panose="020B0604020202020204" pitchFamily="34" charset="0"/>
              </a:rPr>
              <a:t>ة أكثر من </a:t>
            </a:r>
            <a:r>
              <a:rPr lang="ar-JO" dirty="0">
                <a:latin typeface="Arial" panose="020B0604020202020204" pitchFamily="34" charset="0"/>
                <a:ea typeface="ＭＳ Ｐゴシック" charset="0"/>
                <a:cs typeface="Arial" panose="020B0604020202020204" pitchFamily="34" charset="0"/>
              </a:rPr>
              <a:t>3</a:t>
            </a:r>
            <a:r>
              <a:rPr lang="ar-SA"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1767881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تتضمن التنزيلات باللغة ا</a:t>
            </a:r>
            <a:r>
              <a:rPr lang="ar-JO" dirty="0">
                <a:latin typeface="Arial" panose="020B0604020202020204" pitchFamily="34" charset="0"/>
                <a:ea typeface="ＭＳ Ｐゴシック" charset="0"/>
                <a:cs typeface="Arial" panose="020B0604020202020204" pitchFamily="34" charset="0"/>
              </a:rPr>
              <a:t>لعرب</a:t>
            </a:r>
            <a:r>
              <a:rPr lang="ar-SA" dirty="0">
                <a:latin typeface="Arial" panose="020B0604020202020204" pitchFamily="34" charset="0"/>
                <a:ea typeface="ＭＳ Ｐゴシック" charset="0"/>
                <a:cs typeface="Arial" panose="020B0604020202020204" pitchFamily="34" charset="0"/>
              </a:rPr>
              <a:t>ية أكثر من 1</a:t>
            </a:r>
            <a:r>
              <a:rPr lang="ar-JO" dirty="0">
                <a:latin typeface="Arial" panose="020B0604020202020204" pitchFamily="34" charset="0"/>
                <a:ea typeface="ＭＳ Ｐゴシック" charset="0"/>
                <a:cs typeface="Arial" panose="020B0604020202020204" pitchFamily="34" charset="0"/>
              </a:rPr>
              <a:t>1</a:t>
            </a:r>
            <a:r>
              <a:rPr lang="ar-SA" dirty="0">
                <a:latin typeface="Arial" panose="020B0604020202020204" pitchFamily="34" charset="0"/>
                <a:ea typeface="ＭＳ Ｐゴシック" charset="0"/>
                <a:cs typeface="Arial" panose="020B0604020202020204" pitchFamily="34" charset="0"/>
              </a:rPr>
              <a:t>00 سلايد بدءًا من </a:t>
            </a:r>
            <a:r>
              <a:rPr lang="ar-JO" dirty="0">
                <a:latin typeface="Arial" panose="020B0604020202020204" pitchFamily="34" charset="0"/>
                <a:ea typeface="ＭＳ Ｐゴシック" charset="0"/>
                <a:cs typeface="Arial" panose="020B0604020202020204" pitchFamily="34" charset="0"/>
              </a:rPr>
              <a:t>شهر آب</a:t>
            </a:r>
            <a:r>
              <a:rPr lang="ar-SA" dirty="0">
                <a:latin typeface="Arial" panose="020B0604020202020204" pitchFamily="34" charset="0"/>
                <a:ea typeface="ＭＳ Ｐゴシック" charset="0"/>
                <a:cs typeface="Arial" panose="020B0604020202020204" pitchFamily="34" charset="0"/>
              </a:rPr>
              <a:t>202</a:t>
            </a:r>
            <a:r>
              <a:rPr lang="ar-JO" dirty="0">
                <a:latin typeface="Arial" panose="020B0604020202020204" pitchFamily="34" charset="0"/>
                <a:ea typeface="ＭＳ Ｐゴシック" charset="0"/>
                <a:cs typeface="Arial" panose="020B0604020202020204" pitchFamily="34" charset="0"/>
              </a:rPr>
              <a:t>1</a:t>
            </a:r>
            <a:r>
              <a:rPr lang="ar-SA"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02635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أدت الشراكة مع 700 مترجم في تعليم الكتاب المقدس ومواد تعليمة أخرى – معظمها بوربوينت بـ 49 لغة! كل ما يحتاج إليه المعلم هو النقر على الملف وتنزيله مجانًا لتدريس أي سفر من اسفار الكتاب المقدس ومواضيع أخرى.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6906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kern="1200" dirty="0">
                <a:solidFill>
                  <a:schemeClr val="tx1"/>
                </a:solidFill>
                <a:effectLst/>
                <a:latin typeface="Arial"/>
                <a:ea typeface="ＭＳ Ｐゴシック" charset="0"/>
                <a:cs typeface="Arial"/>
              </a:rPr>
              <a:t>الحق هو الحق ، حتى لو لم يصدقه أحد. الكذب يبقى كذب حتى لو صدقهُ الجميع. الجاذبية حق ، لذا سوف تسقط من الجرف حتى لو كنت تعتقد بصدق أنك لن تسقط!</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a:ea typeface="ＭＳ Ｐゴシック" charset="0"/>
                <a:cs typeface="Arial"/>
              </a:rPr>
              <a:t>أيضًا، يخبرنا هذا المقطع أنه يمكننا، بل ويجب علينا أن نضيف الناس.</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a:ea typeface="ＭＳ Ｐゴシック" charset="0"/>
                <a:cs typeface="Arial"/>
              </a:rPr>
              <a:t> بالطبع، يمتدح يوحنا الرسول غايُس لقيامة باستثمارات مالية في عمل الإرساليات أيضًا. في الواقع، هو يقول في العدد 7: إذا كان المسيحيون لا يدعمون المبشرين، فمن سيدعمهم؟</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a:ea typeface="ＭＳ Ｐゴシック" charset="0"/>
                <a:cs typeface="Arial"/>
              </a:rPr>
              <a:t>ذات مرة تلقيت مكالمة هاتفية من زوجة طبيب ثري من رعيتنا في سنغافورة،. كان لديها سؤال لاهوتي لللاهوتي المرسل المقيم: هل يجب على المسيحيين استخدام جزء من عشورهم لدعم الصندوق المجتمعي الحكومي للمحتاجين؟ أخبرتها بشكل أساسي بما قاله يوحنا الرسول هنا: إذا كنا نحن المسيحيين لا ندعم عمل الله، فمن سيدعمه؟ </a:t>
            </a:r>
          </a:p>
        </p:txBody>
      </p:sp>
    </p:spTree>
    <p:extLst>
      <p:ext uri="{BB962C8B-B14F-4D97-AF65-F5344CB8AC3E}">
        <p14:creationId xmlns:p14="http://schemas.microsoft.com/office/powerpoint/2010/main" val="1652793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5362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فكيف نطيع حق الله؟</a:t>
            </a:r>
          </a:p>
          <a:p>
            <a:pPr algn="r"/>
            <a:r>
              <a:rPr lang="ar-JO" dirty="0">
                <a:latin typeface="Arial"/>
                <a:cs typeface="Arial"/>
              </a:rPr>
              <a:t>• يجب أن نكون أناسًا ينشرون الحقيقة. كيف؟ ادعم المبشرين مثل غايس</a:t>
            </a:r>
          </a:p>
          <a:p>
            <a:pPr algn="r"/>
            <a:r>
              <a:rPr lang="ar-JO" dirty="0">
                <a:latin typeface="Arial"/>
                <a:cs typeface="Arial"/>
              </a:rPr>
              <a:t>• ولا تعيق الإنجيل مثل  ديوتريفس . ولكن سيكون من الخطأ عدم مشاركة الطريق النهائي لطاعة الحق ، وهذا هو ...</a:t>
            </a:r>
          </a:p>
          <a:p>
            <a:pPr algn="r"/>
            <a:r>
              <a:rPr lang="ar-JO" dirty="0">
                <a:latin typeface="Arial"/>
                <a:cs typeface="Arial"/>
              </a:rPr>
              <a:t>• انشروا حق الله بأن تكونوا شاهدين على خُطى ديمتريوس.</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0"/>
                <a:cs typeface="Arial"/>
              </a:rPr>
              <a:t>This is the opposite of supporting missions like Gaius, for Diotrephes opposed missions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extLst>
      <p:ext uri="{BB962C8B-B14F-4D97-AF65-F5344CB8AC3E}">
        <p14:creationId xmlns:p14="http://schemas.microsoft.com/office/powerpoint/2010/main" val="1638900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من المثير للاهتمام أن نلاحظ أن اسم ديوتريفس يعني "يقتات من زيوس." </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لكن ما الشيء الاستثنائي في المسيحي الأممي الحامل أسمًا وثنيًا؟</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معظم طلاب كلية سنغافورة لللاهوت تم خلاصهم من البوذية وعبادة الأسلاف. حتى أن بعضهم سُمي باسماء معبودات صينية – لكن بعد نوالهم الخلاص أخذوا اسماء جديدة: غريس، تيموثاوس، الخ. أحد الطلاب من هونغ كونغ كان يدعى وينغ مينغ، لكن منذ نواله الخلاص أصبح له اسم "الصليب" ليشهد كيف غيّر المسيح حياته.</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على الرغم من أن الممارسة الشائعة في القرن الأول للأمم الذين تم خلاصهم من عبادة الأوثان كانت بتغيير أسمائهم بعد اعتناقهم المسيحية، ألا أن اسم ديوتريفس الوثني لم يتغيّر بعد تحوله للمسيحية. كما لم يغيّر سلوكه.</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لكن ما الذي فعله ديوتريفس ليجعله سيئًا إلى هذا الحد؟</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كان يهذر عن يوحنا الرسول والمبشرين الذين أرسلهم يوحنا إلى الكنيسة. تخيل التشهير بآخر رسول متبقي الذي سار مع المسيح!</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أي غطرسة تلك! يقول العدد 10 أنه لم يقبل الترحيب بالمبشرين المرسلين إلى كنيسته. </a:t>
            </a:r>
          </a:p>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حتى أنه عارض الدعم التبشيري إلى حد أنه طرد الناس الذين قدّموا للمبشرين! هل يمكنك أن تتخيل أن القس أو رئيس مجلس الإدارة أن يحرمك بسبب دعوتك عائلتي لتناول طعام الغذاء؟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119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ربما لا نطرد الاشخاص الذين يدعمون الإرساليات من هذه الكنيسة، ولكن...</a:t>
            </a:r>
          </a:p>
          <a:p>
            <a:pPr algn="r" rtl="1"/>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	يمكننا إعاقة عمل الإنجيل بطرق خبيثة للغاية.</a:t>
            </a:r>
          </a:p>
          <a:p>
            <a:pPr algn="r" rtl="1"/>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على سبيل المثال، في بعض ا|لأحيان نسمح للتعليم الكاذب أن يمر دون أي تعليق!</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0839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هل يجب علينا أن نسمي المعلمين الكذبة بالاسم؟ يوحنا فعل ذلك.</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704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a:ea typeface="ＭＳ Ｐゴシック" charset="0"/>
                <a:cs typeface="Arial"/>
              </a:rPr>
              <a:t>عندما يقدم شخص مثل هارولد كامبينج نبوءات كاذبة عن عودة المسيح، فيجب علينا أن نسميها كما هي.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577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لحسن الحظ أنه تاب عن ذلك قبل وفاته.</a:t>
            </a:r>
            <a:endParaRPr lang="en-US" dirty="0">
              <a:latin typeface="Arial" panose="020B0604020202020204" pitchFamily="34" charset="0"/>
              <a:cs typeface="Arial" panose="020B0604020202020204" pitchFamily="34" charset="0"/>
            </a:endParaRPr>
          </a:p>
          <a:p>
            <a:pPr algn="r" rtl="1"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Harold_Camping</a:t>
            </a:r>
            <a:endParaRPr lang="en-US"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D259DC5A-35C8-6544-A60D-16A9660C18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8509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في بعض الأحيان نعيق عمل الإنجيل بمجرد أن نقول للرب "لا" عندما يدعونا. هذا ما فعله الرسول توما في البداية. توجد كاتدرائية القديس توما في مدراس بالهند، التي بنيت فوق قبر الرسول توما. يقولون أنه قتل بسهم أو رمح ثم دفن هنا عام 72م.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5728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إن كتاب أعمال توما هو من الكتابات المبكرة التي تسجل دعوته بهذه الطريقة. علم الرغم من أنه غير موحى به، أعتقد أنه يمكننا التعامل معه. "كتب أعمال توما حوالي عام 200 م من قبل شخص مسيحي في مدينة الرها (أديسا)، التي كانت تقع شمال شرق أنطاكية. وهو من الكتب الأبوكريفية التي تجمع بين التاريخ والأساطير. لكنه مهم في تاريخ المسيحية في آسيا، لأنه باستثناء الكتاب المقدس فهو أقدم سجل لدينا عن وجود الكنيسة في آسيا. أريد أن اقرأ لكم الفقرة الأولى من أعمال توما. أسمحوا لي أن اذكركم أن هذا ليس الكتاب المقدس. لكن هناك كتبة آخرون في الكنيسة الأولى يقولون أيضًا أن توما ذهب إلى الهند وهناك العديد من المسيحيين في الهند اليوم يطلقون على أنفسهم اسم مسيحيو مار توما. لذلك فإن الفكرة والتقليد القائلين أن توما فعل هذا هو أمر قوي جدًا" (ستيف نيكولز، "تاريخ الكنيسة الآسيوية،" بوربوينت من معهد كلمة الحياة للكتاب المقدس، جيجو، كوريا).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53</a:t>
            </a:fld>
            <a:endParaRPr lang="en-US"/>
          </a:p>
        </p:txBody>
      </p:sp>
    </p:spTree>
    <p:extLst>
      <p:ext uri="{BB962C8B-B14F-4D97-AF65-F5344CB8AC3E}">
        <p14:creationId xmlns:p14="http://schemas.microsoft.com/office/powerpoint/2010/main" val="311053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54</a:t>
            </a:fld>
            <a:endParaRPr lang="en-US"/>
          </a:p>
        </p:txBody>
      </p:sp>
    </p:spTree>
    <p:extLst>
      <p:ext uri="{BB962C8B-B14F-4D97-AF65-F5344CB8AC3E}">
        <p14:creationId xmlns:p14="http://schemas.microsoft.com/office/powerpoint/2010/main" val="2039286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55</a:t>
            </a:fld>
            <a:endParaRPr lang="en-US"/>
          </a:p>
        </p:txBody>
      </p:sp>
    </p:spTree>
    <p:extLst>
      <p:ext uri="{BB962C8B-B14F-4D97-AF65-F5344CB8AC3E}">
        <p14:creationId xmlns:p14="http://schemas.microsoft.com/office/powerpoint/2010/main" val="3423052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56</a:t>
            </a:fld>
            <a:endParaRPr lang="en-US"/>
          </a:p>
        </p:txBody>
      </p:sp>
    </p:spTree>
    <p:extLst>
      <p:ext uri="{BB962C8B-B14F-4D97-AF65-F5344CB8AC3E}">
        <p14:creationId xmlns:p14="http://schemas.microsoft.com/office/powerpoint/2010/main" val="2798130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0" dirty="0">
                <a:latin typeface="Arial" panose="020B0604020202020204" pitchFamily="34" charset="0"/>
                <a:cs typeface="Arial" panose="020B0604020202020204" pitchFamily="34" charset="0"/>
              </a:rPr>
              <a:t>لاحظ أنه تم التحقق بالفعل من الملك جوندافورس كملك في الهند في ذلك الوقت في عملة تحمل أسمه.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59</a:t>
            </a:fld>
            <a:endParaRPr lang="en-US"/>
          </a:p>
        </p:txBody>
      </p:sp>
    </p:spTree>
    <p:extLst>
      <p:ext uri="{BB962C8B-B14F-4D97-AF65-F5344CB8AC3E}">
        <p14:creationId xmlns:p14="http://schemas.microsoft.com/office/powerpoint/2010/main" val="3113409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60</a:t>
            </a:fld>
            <a:endParaRPr lang="en-US"/>
          </a:p>
        </p:txBody>
      </p:sp>
    </p:spTree>
    <p:extLst>
      <p:ext uri="{BB962C8B-B14F-4D97-AF65-F5344CB8AC3E}">
        <p14:creationId xmlns:p14="http://schemas.microsoft.com/office/powerpoint/2010/main" val="3329218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61</a:t>
            </a:fld>
            <a:endParaRPr lang="en-US"/>
          </a:p>
        </p:txBody>
      </p:sp>
    </p:spTree>
    <p:extLst>
      <p:ext uri="{BB962C8B-B14F-4D97-AF65-F5344CB8AC3E}">
        <p14:creationId xmlns:p14="http://schemas.microsoft.com/office/powerpoint/2010/main" val="34334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62</a:t>
            </a:fld>
            <a:endParaRPr lang="en-US"/>
          </a:p>
        </p:txBody>
      </p:sp>
    </p:spTree>
    <p:extLst>
      <p:ext uri="{BB962C8B-B14F-4D97-AF65-F5344CB8AC3E}">
        <p14:creationId xmlns:p14="http://schemas.microsoft.com/office/powerpoint/2010/main" val="3175831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63</a:t>
            </a:fld>
            <a:endParaRPr lang="en-US"/>
          </a:p>
        </p:txBody>
      </p:sp>
    </p:spTree>
    <p:extLst>
      <p:ext uri="{BB962C8B-B14F-4D97-AF65-F5344CB8AC3E}">
        <p14:creationId xmlns:p14="http://schemas.microsoft.com/office/powerpoint/2010/main" val="2833711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64</a:t>
            </a:fld>
            <a:endParaRPr lang="en-US"/>
          </a:p>
        </p:txBody>
      </p:sp>
    </p:spTree>
    <p:extLst>
      <p:ext uri="{BB962C8B-B14F-4D97-AF65-F5344CB8AC3E}">
        <p14:creationId xmlns:p14="http://schemas.microsoft.com/office/powerpoint/2010/main" val="3386823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65</a:t>
            </a:fld>
            <a:endParaRPr lang="en-US"/>
          </a:p>
        </p:txBody>
      </p:sp>
    </p:spTree>
    <p:extLst>
      <p:ext uri="{BB962C8B-B14F-4D97-AF65-F5344CB8AC3E}">
        <p14:creationId xmlns:p14="http://schemas.microsoft.com/office/powerpoint/2010/main" val="3729904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66</a:t>
            </a:fld>
            <a:endParaRPr lang="en-US"/>
          </a:p>
        </p:txBody>
      </p:sp>
    </p:spTree>
    <p:extLst>
      <p:ext uri="{BB962C8B-B14F-4D97-AF65-F5344CB8AC3E}">
        <p14:creationId xmlns:p14="http://schemas.microsoft.com/office/powerpoint/2010/main" val="592799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67</a:t>
            </a:fld>
            <a:endParaRPr lang="en-US"/>
          </a:p>
        </p:txBody>
      </p:sp>
    </p:spTree>
    <p:extLst>
      <p:ext uri="{BB962C8B-B14F-4D97-AF65-F5344CB8AC3E}">
        <p14:creationId xmlns:p14="http://schemas.microsoft.com/office/powerpoint/2010/main" val="3615227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68</a:t>
            </a:fld>
            <a:endParaRPr lang="en-US"/>
          </a:p>
        </p:txBody>
      </p:sp>
    </p:spTree>
    <p:extLst>
      <p:ext uri="{BB962C8B-B14F-4D97-AF65-F5344CB8AC3E}">
        <p14:creationId xmlns:p14="http://schemas.microsoft.com/office/powerpoint/2010/main" val="14000728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69</a:t>
            </a:fld>
            <a:endParaRPr lang="en-US"/>
          </a:p>
        </p:txBody>
      </p:sp>
    </p:spTree>
    <p:extLst>
      <p:ext uri="{BB962C8B-B14F-4D97-AF65-F5344CB8AC3E}">
        <p14:creationId xmlns:p14="http://schemas.microsoft.com/office/powerpoint/2010/main" val="3436929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تتواصل ذكرى توما في مدينة مدراس حيث يتم احياء ذكرى حياته.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2134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ونحن مدينون أيضًا للعديد من الهنود مثل رافي زاكرياس.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9098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0" dirty="0">
                <a:latin typeface="Arial"/>
                <a:cs typeface="Arial"/>
              </a:rPr>
              <a:t>كم منكم يشعر بالحاجة إلى إطاعة حق الله؟ ارفع يدك إذا شعرت بالحاجة إلى طاعة الكتاب المقدس.</a:t>
            </a:r>
          </a:p>
          <a:p>
            <a:pPr algn="r"/>
            <a:r>
              <a:rPr lang="ar-JO" b="0" u="sng" dirty="0">
                <a:latin typeface="Arial"/>
                <a:cs typeface="Arial"/>
              </a:rPr>
              <a:t>من الواضح </a:t>
            </a:r>
            <a:r>
              <a:rPr lang="ar-JO" b="0" dirty="0">
                <a:latin typeface="Arial"/>
                <a:cs typeface="Arial"/>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SA" dirty="0">
                <a:latin typeface="Arial" charset="0"/>
                <a:ea typeface="ＭＳ Ｐゴシック" charset="0"/>
                <a:cs typeface="ＭＳ Ｐゴシック" charset="0"/>
              </a:rPr>
              <a:t>في الواقع لدينا حوالي 20% من الهنود في كنيستنا، بفضل القديس توما، الذي انتصر على تردده الأولي في الشهادة ليسوع في الهند. </a:t>
            </a:r>
          </a:p>
          <a:p>
            <a:pPr algn="just" rtl="1" eaLnBrk="1" hangingPunct="1"/>
            <a:r>
              <a:rPr lang="ar-SA" dirty="0">
                <a:latin typeface="Arial" charset="0"/>
                <a:ea typeface="ＭＳ Ｐゴシック" charset="0"/>
                <a:cs typeface="ＭＳ Ｐゴシック" charset="0"/>
              </a:rPr>
              <a:t>في حزيران 2021 نشأت كنيستنا المكونة من 90 شخصًا من 16 دولة مختلفة حول العالم: أستراليا (ديفيد و فيونا)، الصين (جيانجي)، مصر (تمارا)، فرنسا (فالنتين)، كوريا (غريس كيم)، الهند (سينثيا)، أندونيسيا (رينا)، كينيا (جاكلين نجاري)، نيبال (جوشوا ليمبو)، هولندا (تويس)، سنغافورا (ألبينا)، جنوب أفريقيا (ميلودي هارتنبيرجر)، تايوان (مابل)، تايلاند (ماي)، المملكة المتحدة (جيمس و غابي)، الولايات المتحدة (جيم وجاكي). </a:t>
            </a:r>
          </a:p>
          <a:p>
            <a:pPr algn="just" rtl="1" eaLnBrk="1" hangingPunct="1"/>
            <a:r>
              <a:rPr lang="ar-SA" dirty="0">
                <a:latin typeface="Arial" charset="0"/>
                <a:ea typeface="ＭＳ Ｐゴシック" charset="0"/>
                <a:cs typeface="ＭＳ Ｐゴシック" charset="0"/>
              </a:rPr>
              <a:t>هذا لا يشمل الأشخاص الذين حضروا مؤخرًا مرة واحدة:</a:t>
            </a:r>
          </a:p>
          <a:p>
            <a:pPr algn="just" rtl="1" eaLnBrk="1" hangingPunct="1"/>
            <a:r>
              <a:rPr lang="ar-SA" dirty="0">
                <a:latin typeface="Arial" charset="0"/>
                <a:ea typeface="ＭＳ Ｐゴシック" charset="0"/>
                <a:cs typeface="ＭＳ Ｐゴシック" charset="0"/>
              </a:rPr>
              <a:t>ولا تشمل المبشرين الذين يعيشون في بلدانهم وما زالوا أعضاء في كنيستنا:  مابل (تايوان)، بودما (منغوليا).</a:t>
            </a:r>
          </a:p>
          <a:p>
            <a:pPr algn="just" rtl="1" eaLnBrk="1" hangingPunct="1"/>
            <a:r>
              <a:rPr lang="ar-SA" dirty="0">
                <a:latin typeface="Arial" charset="0"/>
                <a:ea typeface="ＭＳ Ｐゴシック" charset="0"/>
                <a:cs typeface="ＭＳ Ｐゴシック" charset="0"/>
              </a:rPr>
              <a:t>في السابق: كندا (غلوريا لي)، أثيوبيا (ليلي)، ماليزيا (أستون، نعومي)، هولندا (ديز و ديزيرييه)، الفلبين (ميخا)، جنوب أفريقيا (ميلودي). </a:t>
            </a:r>
          </a:p>
        </p:txBody>
      </p:sp>
    </p:spTree>
    <p:extLst>
      <p:ext uri="{BB962C8B-B14F-4D97-AF65-F5344CB8AC3E}">
        <p14:creationId xmlns:p14="http://schemas.microsoft.com/office/powerpoint/2010/main" val="34207984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dirty="0">
                <a:latin typeface="Times New Roman" charset="0"/>
                <a:ea typeface="ＭＳ Ｐゴシック" charset="0"/>
                <a:cs typeface="ＭＳ Ｐゴシック" charset="0"/>
              </a:rPr>
              <a:t>من الأشياء الممتعة الخاصة إرشاد طلابي الذين يخدمون معنا في الكنيسة ويقودون الخدمات للشبيبة والأطفال، والمجموعات البيتية، وفريق العبادة. </a:t>
            </a:r>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كوني قسيسًا، فهذا يمنحني الأمتياز لتعليم كلمة الله في عطلات نهاية الأسبوع أيضًا. </a:t>
            </a:r>
            <a:endParaRPr lang="en-US" dirty="0">
              <a:latin typeface="Arial" panose="020B0604020202020204" pitchFamily="34" charset="0"/>
              <a:ea typeface="ＭＳ Ｐゴシック" charset="0"/>
              <a:cs typeface="Arial" panose="020B0604020202020204" pitchFamily="34" charset="0"/>
            </a:endParaRP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"علينا أن نهتم باحتياجاتنا هنا أولاً!" هي تجربة لبعض الكنائس. لهذا عندما قمنا بزراعة كنيستنا الدولية في سنغافورة، التزمنا أن نستثمر منذ البداية في بلدان أخرى بنسبة 20% من تقدماتنا!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38990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sz="1200" kern="1200" dirty="0">
                <a:solidFill>
                  <a:schemeClr val="tx1"/>
                </a:solidFill>
                <a:effectLst/>
                <a:latin typeface="Arial"/>
                <a:ea typeface="ＭＳ Ｐゴシック" charset="0"/>
                <a:cs typeface="Arial"/>
              </a:rPr>
              <a:t>هناك العديد من الطرق الذكية التي أبتكرها الشيطان لإبعاد الكنيسة عن تفويضها الأساسي. لنكن حذرين منهم، كما تحذرنا الآية 11... </a:t>
            </a:r>
            <a:endParaRPr lang="en-US" dirty="0">
              <a:latin typeface="Arial"/>
              <a:cs typeface="Arial"/>
            </a:endParaRPr>
          </a:p>
        </p:txBody>
      </p:sp>
    </p:spTree>
    <p:extLst>
      <p:ext uri="{BB962C8B-B14F-4D97-AF65-F5344CB8AC3E}">
        <p14:creationId xmlns:p14="http://schemas.microsoft.com/office/powerpoint/2010/main" val="2605437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فكيف نطيع حق الله؟</a:t>
            </a:r>
          </a:p>
          <a:p>
            <a:pPr algn="r"/>
            <a:r>
              <a:rPr lang="ar-JO" dirty="0">
                <a:latin typeface="Arial"/>
                <a:cs typeface="Arial"/>
              </a:rPr>
              <a:t>• يجب أن نكون أناسًا ينشرون الحقيقة. كيف؟ ادعم المبشرين مثل غايس</a:t>
            </a:r>
          </a:p>
          <a:p>
            <a:pPr algn="r"/>
            <a:r>
              <a:rPr lang="ar-JO" dirty="0">
                <a:latin typeface="Arial"/>
                <a:cs typeface="Arial"/>
              </a:rPr>
              <a:t>• ولا تعيق الإنجيل مثل  ديوتريفس . ولكن سيكون من الخطأ عدم مشاركة الطريق النهائي لطاعة الحق ، وهذا هو ...</a:t>
            </a:r>
          </a:p>
          <a:p>
            <a:pPr algn="r"/>
            <a:r>
              <a:rPr lang="ar-JO" dirty="0">
                <a:latin typeface="Arial"/>
                <a:cs typeface="Arial"/>
              </a:rPr>
              <a:t>• انشروا حق الله بأن تكونوا شاهدين على خُطى ديمتريوس.</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Demetrius was almost assuredly the missionary who carried the letter from John to Gaius</a:t>
            </a:r>
            <a:r>
              <a:rPr lang="en-SG" sz="1200" kern="1200" dirty="0">
                <a:solidFill>
                  <a:schemeClr val="tx1"/>
                </a:solidFill>
                <a:effectLst/>
                <a:latin typeface="Arial"/>
                <a:ea typeface="ＭＳ Ｐゴシック" charset="0"/>
                <a:cs typeface="Arial"/>
              </a:rPr>
              <a:t>.</a:t>
            </a:r>
          </a:p>
          <a:p>
            <a:r>
              <a:rPr lang="en-SG" dirty="0">
                <a:latin typeface="Arial"/>
                <a:cs typeface="Arial"/>
              </a:rPr>
              <a:t>He had a good reputation so he was sent out—a guy whom the whole church would vouch for.  And even if the truth could speak, it would agree: “Here’s a quality guy!”</a:t>
            </a:r>
          </a:p>
          <a:p>
            <a:r>
              <a:rPr lang="en-SG" dirty="0">
                <a:latin typeface="Arial"/>
                <a:cs typeface="Arial"/>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67973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lgn="r" rtl="1">
              <a:defRPr/>
            </a:pPr>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ماذا يقول لنا؟</a:t>
            </a:r>
          </a:p>
          <a:p>
            <a:pPr algn="r" rtl="1">
              <a:defRPr/>
            </a:pPr>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دعونا نرسل أفضل أشخاصنا إلى الخارج.</a:t>
            </a:r>
          </a:p>
          <a:p>
            <a:pPr algn="r" rtl="1">
              <a:defRPr/>
            </a:pPr>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عندما كانت الكنيسة التي في أنطاكية تصلي في أعمال الرسل 13، قال الروح القدس للكنيسة أن ترسل بولس وبرنابا كمرسلين. إذا أمكنك أن تقرأ بين السطور، قالت الكنيسة، "ماذا!" بولس وبرنابا؟ انتظروا، أنهما القسيسان الرئسيان لدينا! لا يمكننا أن نرسلهما إلى الخارج! </a:t>
            </a:r>
            <a:endParaRPr lang="en-US"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BB62506-1DD7-2148-8719-2511B001754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6209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8093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واحدة من خدماتنا هي تشجيع الدول الآسيوية على المشاركة في الإرساليات. وسنغافورة من بين أفضلها، التي في عام 1990 أخذت 549 مؤمنًا لترسل منهم مرسلاً واحدًا. كلما كان ذلك قليلاً، كان أفضل.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70698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تحسنت سنغافورة في التزاماتها المرسلية من عام 1990 إلى عام 2009، حيث أرسل 549 مؤمنًا مرسلاً واحدًا انخفض عددهم إلى 200 مسيحي. ومع ذلك، بعد خمس سنوات وصل عدد المؤمنين المطلوب إلى 350 مؤمنًا لإرسال مرسل واحد.  نحتاج مثل هذا لنخفض العدد!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74005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a:cs typeface="Arial"/>
              </a:rPr>
              <a:t>علينا الاستماع إلى تعاليم رسالة يوحنا الثالثة.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46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لقد كانت الإرساليات دائمًا ذات أولوية هنا – ربما يعود ذلك جزئياً لكون كل ثلاثة من شوخنا مرسلين.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4696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charset="0"/>
                <a:ea typeface="ＭＳ Ｐゴシック" charset="0"/>
                <a:cs typeface="ＭＳ Ｐゴシック" charset="0"/>
              </a:rPr>
              <a:t>نحن ملتزمون بتقديم خمس العطاء للخدمات خارج سنغافورة. في العام الماضي وصلنا إلى 24%. وهذا يشمل المرسلين مثل هؤلاء...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401736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سوف يعودون إلى سنغافورة في الشهر المقبل، لذلك سيتم إعادة تخصيص دعمنا إلى خارج سنغافورة.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71980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وبالمثل، لدى آثان وتشانشان خدمة إرسالية للوصول إلى الفقراء في مانيبور، الهند. نحن ملتزمون بدعم المواطنين في تدريبهم حتى يعودوا إلى بلدانهم، عندما نشعر أن مواطنيهم يجب أن يدعموهم. في ديسمبر 2020 سيحصل آثان على درجة الدكتوراه، لذا سيستمر دعمنا حتى ذلك الوقت فقط.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072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dirty="0">
                <a:latin typeface="Arial" charset="0"/>
                <a:ea typeface="ＭＳ Ｐゴシック" charset="0"/>
                <a:cs typeface="ＭＳ Ｐゴシック" charset="0"/>
              </a:rPr>
              <a:t>بعض المرسلين في مناطق مشددة أمنيًا، لذلك لا نكشف اسمائهم ومواقعهم. </a:t>
            </a:r>
            <a:endParaRPr lang="en-US" dirty="0">
              <a:latin typeface="Arial"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527159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يتلمذ يوناثان قادة ليوصلوا الأطفال ليسوع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485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10</a:t>
            </a:fld>
            <a:endParaRPr lang="en-US"/>
          </a:p>
        </p:txBody>
      </p:sp>
    </p:spTree>
    <p:extLst>
      <p:ext uri="{BB962C8B-B14F-4D97-AF65-F5344CB8AC3E}">
        <p14:creationId xmlns:p14="http://schemas.microsoft.com/office/powerpoint/2010/main" val="3323205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panose="020B0604020202020204" pitchFamily="34" charset="0"/>
                <a:ea typeface="ＭＳ Ｐゴシック" charset="0"/>
                <a:cs typeface="Arial" panose="020B0604020202020204" pitchFamily="34" charset="0"/>
              </a:rPr>
              <a:t>من المثير أن نرى كيف يستمر الله في إرسال أفضل ما لديه. عضونا نوح هو أحد المدربين القلائل للتشيرو في العالم، لكنه خدم في كنيستنا إلى أن عاد وسارة إلى شمال شرق الهند في عام 2018.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46749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cs typeface="Arial" panose="020B0604020202020204" pitchFamily="34" charset="0"/>
              </a:rPr>
              <a:t>نوح من الجزء الشمالي الشرقي من الهند.</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2452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تضم قبيلته 6000 شخص فقط يتحدثون لغة التشيرو، وعلى الرغم من حصولهم على الإنجيل منذ 80 عامًا، إلا أنهم ما زالوا بحاجة للانتهاء من ترجمة العهد القديم. الجيد أن نوح تزوج من مترجمة لكتاب ويكليف! وكما دعم غايوس ديمتريوس، كذلك نحن نتشارك مع نوح وسارة لبيان الحق.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5763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a:latin typeface="Arial"/>
                <a:cs typeface="Arial"/>
              </a:rPr>
              <a:t>ينتهي يوحنا بالرغبة في الخدمة وجهًا لوجه وتبادل التحيات.</a:t>
            </a:r>
            <a:endParaRPr lang="en-US" dirty="0">
              <a:latin typeface="Arial"/>
              <a:cs typeface="Arial"/>
            </a:endParaRPr>
          </a:p>
        </p:txBody>
      </p:sp>
    </p:spTree>
    <p:extLst>
      <p:ext uri="{BB962C8B-B14F-4D97-AF65-F5344CB8AC3E}">
        <p14:creationId xmlns:p14="http://schemas.microsoft.com/office/powerpoint/2010/main" val="27444419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96108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kern="1200" dirty="0">
                <a:solidFill>
                  <a:schemeClr val="tx1"/>
                </a:solidFill>
                <a:effectLst/>
                <a:latin typeface="Arial"/>
                <a:ea typeface="ＭＳ Ｐゴシック" charset="0"/>
                <a:cs typeface="Arial"/>
              </a:rPr>
              <a:t>للرب مكان خاص في كرمه لكي تشاركه حقه - جِدْه وإذهب لأجله!</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5735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فكيف نطيع حق الله؟</a:t>
            </a:r>
          </a:p>
          <a:p>
            <a:pPr algn="r"/>
            <a:r>
              <a:rPr lang="ar-JO" dirty="0">
                <a:latin typeface="Arial"/>
                <a:cs typeface="Arial"/>
              </a:rPr>
              <a:t>• يجب أن نكون أناسًا ينشرون الحقيقة. كيف؟ ادعم المبشرين مثل غايس</a:t>
            </a:r>
          </a:p>
          <a:p>
            <a:pPr algn="r"/>
            <a:r>
              <a:rPr lang="ar-JO" dirty="0">
                <a:latin typeface="Arial"/>
                <a:cs typeface="Arial"/>
              </a:rPr>
              <a:t>• ولا تعيق الإنجيل مثل  ديوتريفس . ولكن سيكون من الخطأ عدم مشاركة الطريق النهائي لطاعة الحق ، وهذا هو ...</a:t>
            </a:r>
          </a:p>
          <a:p>
            <a:pPr algn="r"/>
            <a:r>
              <a:rPr lang="ar-JO" dirty="0">
                <a:latin typeface="Arial"/>
                <a:cs typeface="Arial"/>
              </a:rPr>
              <a:t>• انشروا حق الله بأن تكونوا شاهدين على خُطى ديمتريوس.</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66419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kern="1200" dirty="0">
                <a:solidFill>
                  <a:schemeClr val="tx1"/>
                </a:solidFill>
                <a:effectLst/>
                <a:latin typeface="Arial"/>
                <a:ea typeface="ＭＳ Ｐゴシック" charset="0"/>
                <a:cs typeface="Arial"/>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37363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928638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619675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964127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5528903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4017989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92449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8233919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28200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371633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60607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27782027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37887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32937289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818903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1078070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26869456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9813893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34562823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16112926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178594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2247801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5938229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35751962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22725957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15858321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3836295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21088369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38152392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31721414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320373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46840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21556290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684184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172434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6454767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1979556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4289882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4160705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42859979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38871646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726347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331602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627685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629155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31087745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880443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1033037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35805548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483951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95564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1454527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69342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441581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429159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509755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2489821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2427369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8164465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7519805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414190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959621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1412239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147758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751027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5689150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17127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57846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3745154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9692888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70701404"/>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25079327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21264499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6488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49966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496633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8163539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987764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2841790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649125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383506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692975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8664073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3314627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3166280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2908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41017243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6120475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9207088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7185331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24757956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17396266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953400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15184855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723594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20866836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325803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77072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28832830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691414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527242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035759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983039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194204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69049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8541029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521831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8778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150536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492795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703604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7554801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0393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486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468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1066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809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80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4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692666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27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456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4448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5665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28144511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0300389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11503950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10/13/23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34030004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10/13/23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2100980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10/13/23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3965125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6084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10/13/23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749345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10/13/23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40808024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10/13/23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9554005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1451706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3059483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3315628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8024995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26976364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9094998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688934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9224691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087728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7373413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016513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6645010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6686533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7556923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33747287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6319549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0979737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1690739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9456019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20660795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4197883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3717998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11126073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27365957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29953342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0994710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6893316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2110406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98183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33601620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741605077"/>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3196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03439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469525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31877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14608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30820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54003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04320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41224184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78125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313439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99979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1604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6870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745398985"/>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10914783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95831507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75433483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1206461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6994910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53667303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54758451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296612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97983992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36789922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59016626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580626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6871116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18170893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4218949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3151220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13648374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2844879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9571405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24706527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27863939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4198195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5584644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5942658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40465015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823394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40204580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8032219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37259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552156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39053027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7245229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35288815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22796173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1203204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30986731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191334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9258283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9041547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1115767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487403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9446219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4735198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13130509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38409558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2795462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42162601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236848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5788393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9238688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13511429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2174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3982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973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2800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0661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0069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0694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81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20520401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4021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33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2032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28498043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32673254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1526036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10/13/23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0821681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10/13/23</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9964425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10/13/23</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92379140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10/13/23</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769520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6423647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10/13/23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2891308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10/13/23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5185795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055775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10/13/23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4164955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4069084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1944135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253592185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34022149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789493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38662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30631580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2004717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3368213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1012006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381324914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344284557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4515116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23352158"/>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33263474"/>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5088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993384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9952974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3581085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709854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5248540"/>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9622264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0270822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3003409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1646248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445658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356304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311347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1481612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1726743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222182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2588063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357424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3426937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89890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72377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01962FD-6404-3E48-B5A5-746A6AFDA12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10C0C6-9DB2-0141-8F83-354977F02C9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fld id="{FC59AE5B-D530-EC4F-8A49-9EF101D3CAC0}" type="datetime1">
              <a:rPr lang="en-US">
                <a:solidFill>
                  <a:srgbClr val="000000"/>
                </a:solidFill>
              </a:rPr>
              <a:pPr>
                <a:defRPr/>
              </a:pPr>
              <a:t>10/13/23</a:t>
            </a:fld>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C705E7F-C375-2B45-A41E-397669D1DB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3423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21922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5339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709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2445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2870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91207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1891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10652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23916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0509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49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3956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87394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17" Type="http://schemas.openxmlformats.org/officeDocument/2006/relationships/image" Target="../media/image5.png"/><Relationship Id="rId2" Type="http://schemas.openxmlformats.org/officeDocument/2006/relationships/slideLayout" Target="../slideLayouts/slideLayout100.xml"/><Relationship Id="rId16" Type="http://schemas.openxmlformats.org/officeDocument/2006/relationships/image" Target="../media/image4.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3.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17" Type="http://schemas.openxmlformats.org/officeDocument/2006/relationships/image" Target="../media/image5.png"/><Relationship Id="rId2" Type="http://schemas.openxmlformats.org/officeDocument/2006/relationships/slideLayout" Target="../slideLayouts/slideLayout111.xml"/><Relationship Id="rId16" Type="http://schemas.openxmlformats.org/officeDocument/2006/relationships/image" Target="../media/image4.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3.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jpe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17" Type="http://schemas.openxmlformats.org/officeDocument/2006/relationships/image" Target="../media/image5.png"/><Relationship Id="rId2" Type="http://schemas.openxmlformats.org/officeDocument/2006/relationships/slideLayout" Target="../slideLayouts/slideLayout122.xml"/><Relationship Id="rId16" Type="http://schemas.openxmlformats.org/officeDocument/2006/relationships/image" Target="../media/image4.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3.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33.xml"/><Relationship Id="rId16" Type="http://schemas.openxmlformats.org/officeDocument/2006/relationships/image" Target="../media/image4.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3.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8.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10.pn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68.xml"/><Relationship Id="rId1" Type="http://schemas.openxmlformats.org/officeDocument/2006/relationships/slideLayout" Target="../slideLayouts/slideLayout16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2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182.xml"/><Relationship Id="rId16" Type="http://schemas.openxmlformats.org/officeDocument/2006/relationships/image" Target="../media/image4.png"/><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3.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6.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6" Type="http://schemas.openxmlformats.org/officeDocument/2006/relationships/theme" Target="../theme/theme27.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9.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0.xml"/><Relationship Id="rId1" Type="http://schemas.openxmlformats.org/officeDocument/2006/relationships/slideLayout" Target="../slideLayouts/slideLayout276.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2.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8.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3.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10.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9.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8.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4.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10.pn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9.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5.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6.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8.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7.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10.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image" Target="../media/image9.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8.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1007929"/>
      </p:ext>
    </p:extLst>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 id="2147486272" r:id="rId12"/>
    <p:sldLayoutId id="21474862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006617"/>
      </p:ext>
    </p:extLst>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pPr>
                <a:defRPr/>
              </a:pPr>
              <a:t>‹#›</a:t>
            </a:fld>
            <a:endParaRPr lang="en-US"/>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070006"/>
      </p:ext>
    </p:extLst>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61174"/>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pPr>
                <a:defRPr/>
              </a:pPr>
              <a:t>‹#›</a:t>
            </a:fld>
            <a:endParaRPr lang="en-US"/>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87075"/>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3768839219"/>
      </p:ext>
    </p:extLst>
  </p:cSld>
  <p:clrMap bg1="dk2" tx1="lt1" bg2="dk1" tx2="lt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410571362"/>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583704984"/>
      </p:ext>
    </p:extLst>
  </p:cSld>
  <p:clrMap bg1="lt1" tx1="dk1" bg2="lt2" tx2="dk2" accent1="accent1" accent2="accent2" accent3="accent3" accent4="accent4" accent5="accent5" accent6="accent6" hlink="hlink" folHlink="folHlink"/>
  <p:sldLayoutIdLst>
    <p:sldLayoutId id="214748638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2073025771"/>
      </p:ext>
    </p:extLst>
  </p:cSld>
  <p:clrMap bg1="lt1" tx1="dk1" bg2="lt2" tx2="dk2" accent1="accent1" accent2="accent2" accent3="accent3" accent4="accent4" accent5="accent5" accent6="accent6" hlink="hlink" folHlink="folHlink"/>
  <p:sldLayoutIdLst>
    <p:sldLayoutId id="214748638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867557"/>
      </p:ext>
    </p:extLst>
  </p:cSld>
  <p:clrMap bg1="dk2" tx1="lt1" bg2="dk1" tx2="lt2" accent1="accent1" accent2="accent2" accent3="accent3" accent4="accent4" accent5="accent5" accent6="accent6" hlink="hlink" folHlink="folHlink"/>
  <p:sldLayoutIdLst>
    <p:sldLayoutId id="2147486387" r:id="rId1"/>
    <p:sldLayoutId id="214748638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4038951259"/>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pPr>
                <a:defRPr/>
              </a:pPr>
              <a:t>‹#›</a:t>
            </a:fld>
            <a:endParaRPr lang="en-US"/>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80067"/>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3266343827"/>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88803"/>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10/13/23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1178487889"/>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55895493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74"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480936017"/>
      </p:ext>
    </p:extLst>
  </p:cSld>
  <p:clrMap bg1="dk2" tx1="lt1" bg2="dk1" tx2="lt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 id="2147486487" r:id="rId12"/>
    <p:sldLayoutId id="2147486488" r:id="rId13"/>
    <p:sldLayoutId id="2147486489" r:id="rId14"/>
    <p:sldLayoutId id="214748649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0174772"/>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 id="2147486542" r:id="rId12"/>
    <p:sldLayoutId id="2147486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384666844"/>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12759772"/>
      </p:ext>
    </p:extLst>
  </p:cSld>
  <p:clrMap bg1="lt1" tx1="dk1" bg2="lt2" tx2="dk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456052765"/>
      </p:ext>
    </p:extLst>
  </p:cSld>
  <p:clrMap bg1="lt1" tx1="dk1" bg2="lt2" tx2="dk2" accent1="accent1" accent2="accent2" accent3="accent3" accent4="accent4" accent5="accent5" accent6="accent6" hlink="hlink" folHlink="folHlink"/>
  <p:sldLayoutIdLst>
    <p:sldLayoutId id="2147486559" r:id="rId1"/>
    <p:sldLayoutId id="21474865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3836526346"/>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885880190"/>
      </p:ext>
    </p:extLst>
  </p:cSld>
  <p:clrMap bg1="dk2" tx1="lt1" bg2="dk1" tx2="lt2" accent1="accent1" accent2="accent2" accent3="accent3" accent4="accent4" accent5="accent5" accent6="accent6" hlink="hlink" folHlink="folHlink"/>
  <p:sldLayoutIdLst>
    <p:sldLayoutId id="2147486574" r:id="rId1"/>
    <p:sldLayoutId id="2147486575" r:id="rId2"/>
    <p:sldLayoutId id="2147486576" r:id="rId3"/>
    <p:sldLayoutId id="2147486577" r:id="rId4"/>
    <p:sldLayoutId id="2147486578" r:id="rId5"/>
    <p:sldLayoutId id="2147486579" r:id="rId6"/>
    <p:sldLayoutId id="2147486580" r:id="rId7"/>
    <p:sldLayoutId id="2147486581" r:id="rId8"/>
    <p:sldLayoutId id="2147486582" r:id="rId9"/>
    <p:sldLayoutId id="2147486583" r:id="rId10"/>
    <p:sldLayoutId id="21474865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2257166010"/>
      </p:ext>
    </p:extLst>
  </p:cSld>
  <p:clrMap bg1="dk2" tx1="lt1" bg2="dk1" tx2="lt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889200419"/>
      </p:ext>
    </p:extLst>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10/13/23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1457932790"/>
      </p:ext>
    </p:extLst>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2073279745"/>
      </p:ext>
    </p:extLst>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3891775009"/>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spcBef>
                <a:spcPct val="0"/>
              </a:spcBef>
              <a:defRPr/>
            </a:pPr>
            <a:fld id="{7D719980-0744-7546-9391-2E3B66940060}"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0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98.xml"/><Relationship Id="rId1" Type="http://schemas.openxmlformats.org/officeDocument/2006/relationships/slideLayout" Target="../slideLayouts/slideLayout19.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00.xml"/><Relationship Id="rId5" Type="http://schemas.openxmlformats.org/officeDocument/2006/relationships/image" Target="../media/image28.em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12.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0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9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8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35.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6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68.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168.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168.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68.xml"/><Relationship Id="rId4" Type="http://schemas.openxmlformats.org/officeDocument/2006/relationships/image" Target="../media/image65.gif"/></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69.xml"/><Relationship Id="rId4" Type="http://schemas.openxmlformats.org/officeDocument/2006/relationships/image" Target="../media/image38.jpeg"/></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170.xml"/><Relationship Id="rId4" Type="http://schemas.openxmlformats.org/officeDocument/2006/relationships/image" Target="../media/image67.gif"/></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345.xml"/><Relationship Id="rId4" Type="http://schemas.openxmlformats.org/officeDocument/2006/relationships/image" Target="../media/image38.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252.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345.xml"/><Relationship Id="rId4" Type="http://schemas.openxmlformats.org/officeDocument/2006/relationships/image" Target="../media/image38.jpe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5.xml"/><Relationship Id="rId1" Type="http://schemas.openxmlformats.org/officeDocument/2006/relationships/slideLayout" Target="../slideLayouts/slideLayout54.xml"/><Relationship Id="rId5" Type="http://schemas.openxmlformats.org/officeDocument/2006/relationships/image" Target="../media/image72.jpeg"/><Relationship Id="rId4" Type="http://schemas.openxmlformats.org/officeDocument/2006/relationships/image" Target="../media/image71.emf"/></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8.xml"/><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37.xml"/><Relationship Id="rId5" Type="http://schemas.openxmlformats.org/officeDocument/2006/relationships/image" Target="../media/image76.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05.xml"/><Relationship Id="rId5" Type="http://schemas.openxmlformats.org/officeDocument/2006/relationships/image" Target="../media/image79.jpeg"/><Relationship Id="rId4" Type="http://schemas.openxmlformats.org/officeDocument/2006/relationships/image" Target="../media/image78.emf"/></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192.xml"/><Relationship Id="rId4" Type="http://schemas.openxmlformats.org/officeDocument/2006/relationships/image" Target="../media/image83.jpeg"/></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5.xml"/><Relationship Id="rId1" Type="http://schemas.openxmlformats.org/officeDocument/2006/relationships/slideLayout" Target="../slideLayouts/slideLayout204.xml"/><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214.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226.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237.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15.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rPr>
              <a:t>كُن مُعطيًا</a:t>
            </a:r>
            <a:endParaRPr lang="en-US" sz="66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غريفيث • مركز الدراسات اللاهوتية الأردني</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41513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كان رجل يُدعى غايُس يُقدم بالأمانة ضيافة</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لمثل هؤلاء الرجال (الأعداد 5-8)، </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بالرغم من معارضة رجل في الكنيسة</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يُدعى ديوتريفس (الأعداد 9-10).</a:t>
            </a:r>
            <a:endPar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مناسبة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pic>
        <p:nvPicPr>
          <p:cNvPr id="232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947" y="3429000"/>
            <a:ext cx="2949841"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3429000"/>
            <a:ext cx="544353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كتب يوحنا ليشّجع غايُس على</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مواصلة ممارسة الضيافة </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وتقديم الدعم للمبشرين. </a:t>
            </a:r>
            <a:endPar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70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14">
                                            <p:txEl>
                                              <p:pRg st="1" end="1"/>
                                            </p:txEl>
                                          </p:spTgt>
                                        </p:tgtEl>
                                        <p:attrNameLst>
                                          <p:attrName>style.visibility</p:attrName>
                                        </p:attrNameLst>
                                      </p:cBhvr>
                                      <p:to>
                                        <p:strVal val="visible"/>
                                      </p:to>
                                    </p:set>
                                    <p:animEffect transition="in" filter="blinds(horizontal)">
                                      <p:cBhvr>
                                        <p:cTn id="10" dur="500"/>
                                        <p:tgtEl>
                                          <p:spTgt spid="1741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Effect transition="in" filter="blinds(horizontal)">
                                      <p:cBhvr>
                                        <p:cTn id="13" dur="500"/>
                                        <p:tgtEl>
                                          <p:spTgt spid="1741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414">
                                            <p:txEl>
                                              <p:pRg st="3" end="3"/>
                                            </p:txEl>
                                          </p:spTgt>
                                        </p:tgtEl>
                                        <p:attrNameLst>
                                          <p:attrName>style.visibility</p:attrName>
                                        </p:attrNameLst>
                                      </p:cBhvr>
                                      <p:to>
                                        <p:strVal val="visible"/>
                                      </p:to>
                                    </p:set>
                                    <p:animEffect transition="in" filter="blinds(horizontal)">
                                      <p:cBhvr>
                                        <p:cTn id="16" dur="500"/>
                                        <p:tgtEl>
                                          <p:spTgt spid="1741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linds(horizontal)">
                                      <p:cBhvr>
                                        <p:cTn id="21" dur="500"/>
                                        <p:tgtEl>
                                          <p:spTgt spid="7">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uiExpand="1" build="allAtOnce"/>
      <p:bldP spid="7" grpId="0" uiExpand="1" build="allAtOnce"/>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rPr>
              <a:t>ماذا عنك؟</a:t>
            </a:r>
            <a:endParaRPr lang="en-US"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93893" name="Text Box 6"/>
          <p:cNvSpPr txBox="1">
            <a:spLocks noChangeArrowheads="1"/>
          </p:cNvSpPr>
          <p:nvPr/>
        </p:nvSpPr>
        <p:spPr bwMode="auto">
          <a:xfrm>
            <a:off x="381000" y="3048000"/>
            <a:ext cx="8382000" cy="89255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تتقدم بالإنجيل من خلال دعم المُرسَلين من خلال الضيافة والتمويل؟</a:t>
            </a:r>
            <a:endParaRPr kumimoji="0" lang="en-US"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1270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2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rPr>
              <a:t>إصحاحات العهد الجديد</a:t>
            </a:r>
            <a:endParaRPr lang="en-US" sz="4800" b="1" dirty="0">
              <a:solidFill>
                <a:srgbClr val="FFFFFF"/>
              </a:solidFill>
              <a:effectLst>
                <a:glow rad="165100">
                  <a:schemeClr val="tx1">
                    <a:alpha val="99000"/>
                  </a:schemeClr>
                </a:glow>
              </a:effectLst>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أربعة أسفار في العهد الجديد تحتوي على إصحاح واحد فقط</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فليمون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2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3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كلمه</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rPr>
              <a:t>أعداد أسفار الإصحاح الواحد في العهد الجديد</a:t>
            </a:r>
            <a:endParaRPr lang="en-US" sz="4000" b="1" dirty="0">
              <a:solidFill>
                <a:srgbClr val="FFFFFF"/>
              </a:solidFill>
              <a:effectLst>
                <a:glow rad="165100">
                  <a:schemeClr val="tx1">
                    <a:alpha val="99000"/>
                  </a:schemeClr>
                </a:glow>
              </a:effectLst>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zh-CN" b="1" dirty="0">
                <a:solidFill>
                  <a:srgbClr val="FFFFFF"/>
                </a:solidFill>
                <a:latin typeface="Arial" panose="020B0604020202020204" pitchFamily="34" charset="0"/>
                <a:cs typeface="Arial" panose="020B0604020202020204" pitchFamily="34" charset="0"/>
              </a:rPr>
              <a:t>التباينات</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في رسالة </a:t>
            </a:r>
            <a:r>
              <a:rPr lang="ar-SA" altLang="zh-CN" sz="3200" b="1" dirty="0">
                <a:solidFill>
                  <a:srgbClr val="C00000"/>
                </a:solidFill>
                <a:latin typeface="Arial" panose="020B0604020202020204" pitchFamily="34" charset="0"/>
                <a:cs typeface="Arial" panose="020B0604020202020204" pitchFamily="34" charset="0"/>
              </a:rPr>
              <a:t>يوحنا الثانية</a:t>
            </a:r>
            <a:r>
              <a:rPr lang="ar-SA" altLang="zh-CN" sz="3200" b="1" dirty="0">
                <a:solidFill>
                  <a:srgbClr val="000000"/>
                </a:solidFill>
                <a:latin typeface="Arial" panose="020B0604020202020204" pitchFamily="34" charset="0"/>
                <a:cs typeface="Arial" panose="020B0604020202020204" pitchFamily="34" charset="0"/>
              </a:rPr>
              <a:t>،</a:t>
            </a:r>
            <a:endParaRPr lang="ar-JO" altLang="zh-CN" sz="32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 يحذر يوحنا الرسول</a:t>
            </a:r>
            <a:endParaRPr lang="ar-JO" altLang="zh-CN" sz="32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 من</a:t>
            </a:r>
            <a:r>
              <a:rPr lang="ar-SA" altLang="zh-CN" sz="3200" b="1" dirty="0">
                <a:solidFill>
                  <a:srgbClr val="C00000"/>
                </a:solidFill>
                <a:latin typeface="Arial" panose="020B0604020202020204" pitchFamily="34" charset="0"/>
                <a:cs typeface="Arial" panose="020B0604020202020204" pitchFamily="34" charset="0"/>
              </a:rPr>
              <a:t> </a:t>
            </a:r>
            <a:r>
              <a:rPr lang="ar-SA" altLang="zh-CN" sz="3200" b="1" i="1" dirty="0">
                <a:solidFill>
                  <a:srgbClr val="C00000"/>
                </a:solidFill>
                <a:latin typeface="Arial" panose="020B0604020202020204" pitchFamily="34" charset="0"/>
                <a:cs typeface="Arial" panose="020B0604020202020204" pitchFamily="34" charset="0"/>
              </a:rPr>
              <a:t>دعم</a:t>
            </a:r>
            <a:r>
              <a:rPr lang="ar-SA" altLang="zh-CN" sz="3200" b="1" dirty="0">
                <a:solidFill>
                  <a:srgbClr val="C00000"/>
                </a:solidFill>
                <a:latin typeface="Arial" panose="020B0604020202020204" pitchFamily="34" charset="0"/>
                <a:cs typeface="Arial" panose="020B0604020202020204" pitchFamily="34" charset="0"/>
              </a:rPr>
              <a:t> </a:t>
            </a:r>
            <a:endParaRPr lang="ar-JO" altLang="zh-CN" sz="3200" b="1" dirty="0">
              <a:solidFill>
                <a:srgbClr val="C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C00000"/>
                </a:solidFill>
                <a:latin typeface="Arial" panose="020B0604020202020204" pitchFamily="34" charset="0"/>
                <a:cs typeface="Arial" panose="020B0604020202020204" pitchFamily="34" charset="0"/>
              </a:rPr>
              <a:t>المعلمين الكذبة</a:t>
            </a:r>
            <a:r>
              <a:rPr lang="ar-SA" altLang="zh-CN" sz="3200" b="1" dirty="0">
                <a:solidFill>
                  <a:srgbClr val="000000"/>
                </a:solidFill>
                <a:latin typeface="Arial" panose="020B0604020202020204" pitchFamily="34" charset="0"/>
                <a:cs typeface="Arial" panose="020B0604020202020204" pitchFamily="34" charset="0"/>
              </a:rPr>
              <a:t>.</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في رسالة </a:t>
            </a:r>
            <a:r>
              <a:rPr lang="ar-SA" altLang="zh-CN" sz="3200" b="1" dirty="0">
                <a:solidFill>
                  <a:srgbClr val="0066FF"/>
                </a:solidFill>
                <a:latin typeface="Arial" panose="020B0604020202020204" pitchFamily="34" charset="0"/>
                <a:cs typeface="Arial" panose="020B0604020202020204" pitchFamily="34" charset="0"/>
              </a:rPr>
              <a:t>يوحنا الثالثة</a:t>
            </a:r>
            <a:r>
              <a:rPr lang="ar-SA" altLang="zh-CN" sz="3200" b="1" dirty="0">
                <a:solidFill>
                  <a:srgbClr val="000000"/>
                </a:solidFill>
                <a:latin typeface="Arial" panose="020B0604020202020204" pitchFamily="34" charset="0"/>
                <a:cs typeface="Arial" panose="020B0604020202020204" pitchFamily="34" charset="0"/>
              </a:rPr>
              <a:t>، يقدم "الجانب الآخر": على المؤمنين</a:t>
            </a:r>
            <a:endParaRPr lang="ar-JO" altLang="zh-CN" sz="32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 أن </a:t>
            </a:r>
            <a:r>
              <a:rPr lang="ar-SA" altLang="zh-CN" sz="3200" b="1" i="1" dirty="0">
                <a:solidFill>
                  <a:srgbClr val="0066FF"/>
                </a:solidFill>
                <a:latin typeface="Arial" panose="020B0604020202020204" pitchFamily="34" charset="0"/>
                <a:cs typeface="Arial" panose="020B0604020202020204" pitchFamily="34" charset="0"/>
              </a:rPr>
              <a:t>يدعموا</a:t>
            </a:r>
            <a:r>
              <a:rPr lang="ar-SA" altLang="zh-CN" sz="3200" b="1" dirty="0">
                <a:solidFill>
                  <a:srgbClr val="0066FF"/>
                </a:solidFill>
                <a:latin typeface="Arial" panose="020B0604020202020204" pitchFamily="34" charset="0"/>
                <a:cs typeface="Arial" panose="020B0604020202020204" pitchFamily="34" charset="0"/>
              </a:rPr>
              <a:t> المعلمين المبشرين الحقيقيين</a:t>
            </a:r>
            <a:r>
              <a:rPr lang="ar-SA" altLang="zh-CN" sz="3200" b="1" dirty="0">
                <a:solidFill>
                  <a:srgbClr val="000000"/>
                </a:solidFill>
                <a:latin typeface="Arial" panose="020B0604020202020204" pitchFamily="34" charset="0"/>
                <a:cs typeface="Arial" panose="020B0604020202020204" pitchFamily="34" charset="0"/>
              </a:rPr>
              <a:t>. </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2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التباينات</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69499184"/>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3 يوحنا</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ar-JO" altLang="zh-CN" sz="2000" b="1" dirty="0">
                          <a:solidFill>
                            <a:schemeClr val="bg1"/>
                          </a:solidFill>
                          <a:effectLst>
                            <a:outerShdw blurRad="50800" dist="101600" dir="2700000" algn="tl" rotWithShape="0">
                              <a:srgbClr val="000000">
                                <a:alpha val="59000"/>
                              </a:srgbClr>
                            </a:outerShdw>
                          </a:effectLst>
                          <a:latin typeface="Arial"/>
                          <a:cs typeface="Arial"/>
                        </a:rPr>
                        <a:t>المستلمون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altLang="zh-CN" sz="2000" b="1" dirty="0">
                          <a:solidFill>
                            <a:schemeClr val="bg1"/>
                          </a:solidFill>
                          <a:effectLst>
                            <a:outerShdw blurRad="50800" dist="101600" dir="2700000" algn="tl" rotWithShape="0">
                              <a:srgbClr val="000000">
                                <a:alpha val="59000"/>
                              </a:srgbClr>
                            </a:outerShdw>
                          </a:effectLst>
                          <a:latin typeface="Arial"/>
                          <a:cs typeface="Arial"/>
                        </a:rPr>
                        <a:t>امرأة</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altLang="zh-CN" sz="2000" b="1" dirty="0">
                          <a:solidFill>
                            <a:schemeClr val="bg1"/>
                          </a:solidFill>
                          <a:effectLst>
                            <a:outerShdw blurRad="50800" dist="101600" dir="2700000" algn="tl" rotWithShape="0">
                              <a:srgbClr val="000000">
                                <a:alpha val="59000"/>
                              </a:srgbClr>
                            </a:outerShdw>
                          </a:effectLst>
                          <a:latin typeface="Arial"/>
                          <a:cs typeface="Arial"/>
                        </a:rPr>
                        <a:t>رجل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الأسماء</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مجهولة</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altLang="zh-CN" sz="2000" b="1" dirty="0">
                          <a:solidFill>
                            <a:schemeClr val="bg1"/>
                          </a:solidFill>
                          <a:effectLst>
                            <a:outerShdw blurRad="50800" dist="101600" dir="2700000" algn="tl" rotWithShape="0">
                              <a:srgbClr val="000000">
                                <a:alpha val="59000"/>
                              </a:srgbClr>
                            </a:outerShdw>
                          </a:effectLst>
                          <a:latin typeface="Arial"/>
                          <a:cs typeface="Arial"/>
                        </a:rPr>
                        <a:t>غايُس، ديوتريفس، ديمتريوس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الحالة</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مدح</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مدح</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المبشرون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كاذب</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حقيقي</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الضيافة/ الدعم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في غير مكانه</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JO" altLang="zh-CN" sz="2000" b="1" dirty="0">
                          <a:solidFill>
                            <a:schemeClr val="bg1"/>
                          </a:solidFill>
                          <a:effectLst>
                            <a:outerShdw blurRad="50800" dist="101600" dir="2700000" algn="tl" rotWithShape="0">
                              <a:srgbClr val="000000">
                                <a:alpha val="59000"/>
                              </a:srgbClr>
                            </a:outerShdw>
                          </a:effectLst>
                          <a:latin typeface="Arial"/>
                          <a:cs typeface="Arial"/>
                        </a:rPr>
                        <a:t>مفقود (ديوتريفس)</a:t>
                      </a:r>
                      <a:endParaRPr lang="en-US" altLang="zh-CN" sz="2000" b="1" dirty="0">
                        <a:solidFill>
                          <a:schemeClr val="bg1"/>
                        </a:solidFill>
                        <a:effectLst>
                          <a:outerShdw blurRad="50800" dist="101600" dir="2700000" algn="tl" rotWithShape="0">
                            <a:srgbClr val="000000">
                              <a:alpha val="59000"/>
                            </a:srgbClr>
                          </a:outerShdw>
                        </a:effectLst>
                        <a:latin typeface="Arial"/>
                        <a:cs typeface="Arial"/>
                      </a:endParaRPr>
                    </a:p>
                    <a:p>
                      <a:r>
                        <a:rPr lang="ar-JO" sz="2000" b="1" dirty="0">
                          <a:solidFill>
                            <a:schemeClr val="bg1"/>
                          </a:solidFill>
                          <a:effectLst>
                            <a:outerShdw blurRad="50800" dist="101600" dir="2700000" algn="tl" rotWithShape="0">
                              <a:srgbClr val="000000">
                                <a:alpha val="59000"/>
                              </a:srgbClr>
                            </a:outerShdw>
                          </a:effectLst>
                          <a:latin typeface="Arial"/>
                          <a:cs typeface="Arial"/>
                        </a:rPr>
                        <a:t>مصان (غايُس)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الأعداد</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ar-JO" sz="2000" b="1" dirty="0">
                          <a:solidFill>
                            <a:schemeClr val="bg1"/>
                          </a:solidFill>
                          <a:effectLst>
                            <a:outerShdw blurRad="50800" dist="101600" dir="2700000" algn="tl" rotWithShape="0">
                              <a:srgbClr val="000000">
                                <a:alpha val="59000"/>
                              </a:srgbClr>
                            </a:outerShdw>
                          </a:effectLst>
                          <a:latin typeface="Arial"/>
                          <a:cs typeface="Arial"/>
                        </a:rPr>
                        <a:t>الكلمات (النص اليوناني)</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571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ar-SA" sz="4000" b="1" dirty="0">
                <a:solidFill>
                  <a:schemeClr val="bg1"/>
                </a:solidFill>
                <a:latin typeface="Arial" charset="0"/>
                <a:ea typeface="ＭＳ Ｐゴシック" charset="0"/>
                <a:cs typeface="ＭＳ Ｐゴシック" charset="0"/>
              </a:rPr>
              <a:t>٣ يوحنا ١ : ١-٤</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١ اَلشَّيْخُ، إِلَى </a:t>
            </a:r>
            <a:r>
              <a:rPr lang="ar-SA" altLang="zh-CN" sz="4000" b="1" dirty="0" err="1">
                <a:solidFill>
                  <a:srgbClr val="FFFFFF"/>
                </a:solidFill>
                <a:latin typeface="Arial" panose="020B0604020202020204" pitchFamily="34" charset="0"/>
                <a:cs typeface="Arial" panose="020B0604020202020204" pitchFamily="34" charset="0"/>
              </a:rPr>
              <a:t>غَايُسَ</a:t>
            </a:r>
            <a:r>
              <a:rPr lang="ar-SA" altLang="zh-CN" sz="4000" b="1" dirty="0">
                <a:solidFill>
                  <a:srgbClr val="FFFFFF"/>
                </a:solidFill>
                <a:latin typeface="Arial" panose="020B0604020202020204" pitchFamily="34" charset="0"/>
                <a:cs typeface="Arial" panose="020B0604020202020204" pitchFamily="34" charset="0"/>
              </a:rPr>
              <a:t> الْحَبِيبِ الَّذِي أَنَا أُحِبُّهُ بِالْحَقِّ. ٢ أَيُّهَا الْحَبِيبُ، فِي كُلِّ شَيْءٍ أَرُومُ أَنْ تَكُونَ نَاجِحاً وَصَحِيحاً، كَمَا أَنَّ نَفْسَكَ نَاجِحَةٌ.</a:t>
            </a:r>
            <a:endParaRPr kumimoji="0" lang="en-US" altLang="zh-CN" sz="40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٣ لأَنِّي فَرِحْتُ جِدّاً إِذْ حَضَرَ إِخْوَةٌ وَشَهِدُوا بِالْحَقِّ الَّذِي فِيكَ، كَمَا أَنَّكَ تَسْلُكُ بِالْحَقِّ. ٤ لَيْسَ لِي فَرَحٌ أَعْظَمُ مِنْ هَذَا: أَنْ أَسْمَعَ عَنْ أَوْلاَدِي أَنَّهُمْ يَسْلُكُونَ بِالْحَقِّ. </a:t>
            </a:r>
            <a:endParaRPr kumimoji="0" lang="en-US" altLang="zh-CN" sz="40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Tree>
    <p:extLst>
      <p:ext uri="{BB962C8B-B14F-4D97-AF65-F5344CB8AC3E}">
        <p14:creationId xmlns:p14="http://schemas.microsoft.com/office/powerpoint/2010/main" val="109914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i="1" dirty="0">
                <a:effectLst>
                  <a:glow rad="101600">
                    <a:schemeClr val="bg1">
                      <a:alpha val="94000"/>
                    </a:schemeClr>
                  </a:glow>
                </a:effectLst>
              </a:rPr>
              <a:t>كيف نطيع 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rtl="1"/>
            <a:r>
              <a:rPr lang="ar-SA" altLang="en-US" sz="8800" b="1" i="1" dirty="0">
                <a:solidFill>
                  <a:srgbClr val="FFFFFF"/>
                </a:solidFill>
                <a:latin typeface="Arail" charset="0"/>
                <a:ea typeface="Arail" charset="0"/>
                <a:cs typeface="Arail" charset="0"/>
                <a:sym typeface="Arail" charset="0"/>
              </a:rPr>
              <a:t>٣</a:t>
            </a:r>
            <a:r>
              <a:rPr lang="en-US" altLang="en-US" sz="8800" b="1" i="1" dirty="0">
                <a:solidFill>
                  <a:srgbClr val="FFFFFF"/>
                </a:solidFill>
                <a:latin typeface="Arail" charset="0"/>
                <a:ea typeface="Arail" charset="0"/>
                <a:cs typeface="Arail" charset="0"/>
                <a:sym typeface="Arail" charset="0"/>
              </a:rPr>
              <a:t> </a:t>
            </a:r>
            <a:r>
              <a:rPr lang="en-US" altLang="en-US" sz="8800" b="1" i="1" dirty="0" err="1">
                <a:solidFill>
                  <a:srgbClr val="FFFFFF"/>
                </a:solidFill>
                <a:latin typeface="Arail" charset="0"/>
                <a:ea typeface="Arail" charset="0"/>
                <a:cs typeface="Arail" charset="0"/>
                <a:sym typeface="Arail" charset="0"/>
              </a:rPr>
              <a:t>طرق</a:t>
            </a:r>
            <a:endParaRPr lang="en-US" altLang="en-US" sz="8800" b="1" i="1" dirty="0">
              <a:solidFill>
                <a:srgbClr val="FFFFFF"/>
              </a:solidFill>
              <a:latin typeface="Arail" charset="0"/>
              <a:ea typeface="Arail" charset="0"/>
              <a:cs typeface="Arail" charset="0"/>
              <a:sym typeface="Arail" charset="0"/>
            </a:endParaRPr>
          </a:p>
        </p:txBody>
      </p:sp>
    </p:spTree>
    <p:extLst>
      <p:ext uri="{BB962C8B-B14F-4D97-AF65-F5344CB8AC3E}">
        <p14:creationId xmlns:p14="http://schemas.microsoft.com/office/powerpoint/2010/main" val="309116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٣</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تصبح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مُرسَل</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(١٢ )</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4180697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791222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3385" y="190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306</a:t>
            </a:r>
          </a:p>
        </p:txBody>
      </p:sp>
      <p:sp>
        <p:nvSpPr>
          <p:cNvPr id="18436" name="Text Box 4"/>
          <p:cNvSpPr txBox="1">
            <a:spLocks noChangeArrowheads="1"/>
          </p:cNvSpPr>
          <p:nvPr/>
        </p:nvSpPr>
        <p:spPr bwMode="auto">
          <a:xfrm>
            <a:off x="0" y="1335088"/>
            <a:ext cx="3348038" cy="3477875"/>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٥ أَيُّهَا الْحَبِيبُ، أَنْتَ تَفْعَلُ بِالأَمَانَةِ كُلَّ مَا تَصْنَعُهُ إِلَى الإِخْوَةِ وَإِلَى الْغُرَبَاءِ، </a:t>
            </a:r>
            <a:endParaRPr kumimoji="0" lang="en-US" altLang="zh-CN" sz="44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0645" name="Rectangle 5"/>
          <p:cNvSpPr>
            <a:spLocks noChangeArrowheads="1"/>
          </p:cNvSpPr>
          <p:nvPr/>
        </p:nvSpPr>
        <p:spPr bwMode="auto">
          <a:xfrm>
            <a:off x="2603655" y="0"/>
            <a:ext cx="1083951"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lvl="0">
              <a:defRPr/>
            </a:pPr>
            <a:r>
              <a:rPr lang="ar-JO" altLang="zh-CN" sz="3600" b="1" dirty="0">
                <a:solidFill>
                  <a:srgbClr val="000000"/>
                </a:solidFill>
                <a:latin typeface="Arial" panose="020B0604020202020204" pitchFamily="34" charset="0"/>
                <a:ea typeface="Accordance" panose="00000400000000000000" pitchFamily="2" charset="-78"/>
                <a:cs typeface="Arial" panose="020B0604020202020204" pitchFamily="34" charset="0"/>
              </a:rPr>
              <a:t>غايس</a:t>
            </a:r>
            <a:endParaRPr kumimoji="0" lang="en-US" sz="36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5580063" y="1335088"/>
            <a:ext cx="3384550" cy="4154984"/>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٦ الَّذِينَ شَهِدُوا بِمَحَبَّتِكَ أَمَامَ الْكَنِيسَةِ. الَّذِينَ تَفْعَلُ حَسَناً إِذَا شَيَّعْتَهُمْ كَمَا يَحِقُّ للهِ</a:t>
            </a:r>
            <a:endParaRPr kumimoji="0" lang="en-US" altLang="zh-CN" sz="44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566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bg/>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ما هو أكثر أهمية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7200" b="1" i="1" dirty="0">
                <a:solidFill>
                  <a:srgbClr val="E3EBF1"/>
                </a:solidFill>
                <a:latin typeface="Arial" panose="020B0604020202020204" pitchFamily="34" charset="0"/>
                <a:cs typeface="Arial" panose="020B0604020202020204" pitchFamily="34" charset="0"/>
              </a:rPr>
              <a:t>بالنسبة لك؟</a:t>
            </a:r>
            <a:endParaRPr kumimoji="0" lang="en-US" sz="7200" b="1" i="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ar-JO"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القدرة أم النزاهة؟</a:t>
            </a:r>
            <a:endPar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0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مفاتيح البطاقة البريدية</a:t>
            </a:r>
            <a:endParaRPr lang="en-US" b="1" dirty="0">
              <a:latin typeface="Arial" panose="020B0604020202020204" pitchFamily="34" charset="0"/>
              <a:ea typeface="ＭＳ Ｐゴシック" charset="0"/>
              <a:cs typeface="Arial" panose="020B0604020202020204" pitchFamily="34" charset="0"/>
            </a:endParaRPr>
          </a:p>
        </p:txBody>
      </p:sp>
      <p:sp>
        <p:nvSpPr>
          <p:cNvPr id="241666" name="Rectangle 1027"/>
          <p:cNvSpPr>
            <a:spLocks noGrp="1" noChangeArrowheads="1"/>
          </p:cNvSpPr>
          <p:nvPr>
            <p:ph type="body" idx="1"/>
          </p:nvPr>
        </p:nvSpPr>
        <p:spPr>
          <a:xfrm>
            <a:off x="1062038" y="1766888"/>
            <a:ext cx="5491162" cy="5091112"/>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الكلمة المفتاحية: المبشرون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charset="0"/>
                <a:ea typeface="ＭＳ Ｐゴシック" charset="0"/>
                <a:cs typeface="Arial" charset="0"/>
              </a:rPr>
              <a:t>الآية الرئيسيّة:</a:t>
            </a:r>
            <a:endParaRPr lang="en-US" b="1" dirty="0">
              <a:latin typeface="Arial" charset="0"/>
              <a:ea typeface="ＭＳ Ｐゴシック" charset="0"/>
              <a:cs typeface="Arial" charset="0"/>
            </a:endParaRP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 لِذَلِكَ يَنبَغي عَلَينا </a:t>
            </a:r>
            <a:endParaRPr lang="ar-JO"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أنْ نُساعِدَ مِثلَ هَؤُلاءِ،</a:t>
            </a:r>
            <a:endParaRPr lang="ar-JO"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 فَنَكُونَ شُرَكاءَ</a:t>
            </a:r>
            <a:r>
              <a:rPr lang="en-US" b="1" dirty="0">
                <a:latin typeface="Arial" panose="020B0604020202020204" pitchFamily="34" charset="0"/>
                <a:ea typeface="ＭＳ Ｐゴシック" charset="0"/>
                <a:cs typeface="Arial" panose="020B0604020202020204" pitchFamily="34" charset="0"/>
              </a:rPr>
              <a:t>     </a:t>
            </a: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 لَهُمْ فِي سَبِيلِ الحَقِّ.</a:t>
            </a:r>
            <a:r>
              <a:rPr lang="ar-JO" b="1" dirty="0">
                <a:latin typeface="Arial" panose="020B0604020202020204" pitchFamily="34" charset="0"/>
                <a:ea typeface="ＭＳ Ｐゴシック" charset="0"/>
                <a:cs typeface="Arial" panose="020B0604020202020204" pitchFamily="34" charset="0"/>
              </a:rPr>
              <a:t>" </a:t>
            </a:r>
          </a:p>
          <a:p>
            <a:pPr algn="r" eaLnBrk="1" hangingPunct="1">
              <a:buFontTx/>
              <a:buNone/>
            </a:pPr>
            <a:r>
              <a:rPr lang="ar-JO" sz="2800" b="1" dirty="0">
                <a:latin typeface="Arial" panose="020B0604020202020204" pitchFamily="34" charset="0"/>
                <a:ea typeface="ＭＳ Ｐゴシック" charset="0"/>
                <a:cs typeface="Arial" panose="020B0604020202020204" pitchFamily="34" charset="0"/>
              </a:rPr>
              <a:t>(3 يوحنا 8 الترجمة العربية المبسّطة)</a:t>
            </a:r>
            <a:r>
              <a:rPr lang="en-US" sz="2800" b="1" dirty="0">
                <a:latin typeface="Arial" panose="020B0604020202020204" pitchFamily="34" charset="0"/>
                <a:ea typeface="ＭＳ Ｐゴシック" charset="0"/>
                <a:cs typeface="Arial" panose="020B0604020202020204" pitchFamily="34" charset="0"/>
              </a:rPr>
              <a:t> </a:t>
            </a:r>
            <a:endParaRPr lang="en-US" sz="2800" b="1" dirty="0">
              <a:latin typeface="Arial" charset="0"/>
              <a:ea typeface="ＭＳ Ｐゴシック" charset="0"/>
              <a:cs typeface="Arial" charset="0"/>
            </a:endParaRP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33400"/>
            <a:ext cx="1584176"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Text Box 1035"/>
          <p:cNvSpPr txBox="1">
            <a:spLocks noChangeArrowheads="1"/>
          </p:cNvSpPr>
          <p:nvPr/>
        </p:nvSpPr>
        <p:spPr bwMode="auto">
          <a:xfrm>
            <a:off x="8416354" y="44624"/>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305</a:t>
            </a:r>
          </a:p>
        </p:txBody>
      </p:sp>
    </p:spTree>
    <p:extLst>
      <p:ext uri="{BB962C8B-B14F-4D97-AF65-F5344CB8AC3E}">
        <p14:creationId xmlns:p14="http://schemas.microsoft.com/office/powerpoint/2010/main" val="1485791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ar-JO" sz="3600" b="1" dirty="0">
                <a:latin typeface="Arial" panose="020B0604020202020204" pitchFamily="34" charset="0"/>
                <a:cs typeface="Arial" panose="020B0604020202020204" pitchFamily="34" charset="0"/>
              </a:rPr>
              <a:t>هل ستصلي؟</a:t>
            </a:r>
            <a:endParaRPr lang="en-US" sz="36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6472336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latin typeface="Arial" charset="0"/>
                <a:ea typeface="ＭＳ Ｐゴシック" charset="0"/>
              </a:rPr>
              <a:t>مؤسستنا الإرسالية</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cs typeface="+mj-cs"/>
              </a:rPr>
              <a:t>طلاب كلية سنغافورة للكتاب المقدس</a:t>
            </a:r>
            <a:endParaRPr lang="en-US" b="1" dirty="0">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منغوليا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الهند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ميانمار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سنغافورة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أمريكا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الصين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فيتنام</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ماليزيا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اليابان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تايلاند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الفلبين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أندونيسيا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كوريا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هونغ كونغ</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سريلانكا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eaLnBrk="1" hangingPunct="1">
              <a:defRPr/>
            </a:pPr>
            <a:r>
              <a:rPr lang="ar-JO" sz="4000" b="1" dirty="0">
                <a:cs typeface="+mj-cs"/>
              </a:rPr>
              <a:t>قمت بالإشراف على طلاب الدكتوراة في الخدمة في كلية سنغافورة للكتاب المقدس ( 2009-2021 )</a:t>
            </a:r>
            <a:endParaRPr lang="en-US" sz="4000" b="1" dirty="0">
              <a:cs typeface="+mj-cs"/>
            </a:endParaRPr>
          </a:p>
        </p:txBody>
      </p:sp>
    </p:spTree>
    <p:extLst>
      <p:ext uri="{BB962C8B-B14F-4D97-AF65-F5344CB8AC3E}">
        <p14:creationId xmlns:p14="http://schemas.microsoft.com/office/powerpoint/2010/main" val="29698637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i="1" dirty="0">
                <a:solidFill>
                  <a:schemeClr val="hlink"/>
                </a:solidFill>
                <a:latin typeface="Lucida Handwriting" charset="0"/>
                <a:ea typeface="ＭＳ Ｐゴシック" charset="0"/>
                <a:cs typeface="ＭＳ Ｐゴシック" charset="0"/>
              </a:rPr>
              <a:t>كلية الكتاب المقدس سنغافورة</a:t>
            </a:r>
            <a:endParaRPr lang="en-US" sz="4000" b="1" i="1" dirty="0">
              <a:solidFill>
                <a:schemeClr val="hlink"/>
              </a:solidFill>
              <a:latin typeface="Lucida Handwriting" charset="0"/>
              <a:ea typeface="ＭＳ Ｐゴシック" charset="0"/>
              <a:cs typeface="ＭＳ Ｐゴシック"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تعاليم الكتاب المقدس</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charset="0"/>
                <a:cs typeface="Arial" charset="0"/>
              </a:rPr>
              <a:t>أمريكا</a:t>
            </a:r>
            <a:r>
              <a:rPr lang="en-US" sz="3600" b="1" dirty="0">
                <a:solidFill>
                  <a:srgbClr val="FFFFFF"/>
                </a:solidFill>
                <a:latin typeface="Arial" charset="0"/>
                <a:cs typeface="Arial" charset="0"/>
              </a:rPr>
              <a:t> • </a:t>
            </a:r>
            <a:r>
              <a:rPr lang="ar-JO" sz="3600" b="1" dirty="0">
                <a:solidFill>
                  <a:srgbClr val="FFFFFF"/>
                </a:solidFill>
                <a:latin typeface="Arial" charset="0"/>
                <a:cs typeface="Arial" charset="0"/>
              </a:rPr>
              <a:t>سنغافورة</a:t>
            </a:r>
            <a:r>
              <a:rPr lang="en-US" sz="3600" b="1" dirty="0">
                <a:solidFill>
                  <a:srgbClr val="FFFFFF"/>
                </a:solidFill>
                <a:latin typeface="Arial" charset="0"/>
                <a:cs typeface="Arial" charset="0"/>
              </a:rPr>
              <a:t> • </a:t>
            </a:r>
            <a:r>
              <a:rPr lang="ar-JO" sz="3600" b="1" dirty="0">
                <a:solidFill>
                  <a:srgbClr val="FFFFFF"/>
                </a:solidFill>
                <a:latin typeface="Arial" charset="0"/>
                <a:cs typeface="Arial" charset="0"/>
              </a:rPr>
              <a:t> نيوزيلاندا</a:t>
            </a:r>
            <a:r>
              <a:rPr lang="en-US" sz="3600" b="1" dirty="0">
                <a:solidFill>
                  <a:srgbClr val="FFFFFF"/>
                </a:solidFill>
                <a:latin typeface="Arial" charset="0"/>
                <a:cs typeface="Arial" charset="0"/>
              </a:rPr>
              <a:t>• </a:t>
            </a:r>
            <a:r>
              <a:rPr lang="ar-JO" sz="3600" b="1" dirty="0">
                <a:solidFill>
                  <a:srgbClr val="FFFFFF"/>
                </a:solidFill>
                <a:latin typeface="Arial" charset="0"/>
                <a:cs typeface="Arial" charset="0"/>
              </a:rPr>
              <a:t>هولندا</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b="1" dirty="0">
                <a:cs typeface="+mj-cs"/>
              </a:rPr>
              <a:t>تايلاند</a:t>
            </a:r>
            <a:r>
              <a:rPr lang="en-US" sz="3200" b="1" dirty="0">
                <a:cs typeface="+mj-cs"/>
              </a:rPr>
              <a:t> • </a:t>
            </a:r>
            <a:r>
              <a:rPr lang="ar-JO" sz="3200" b="1" dirty="0">
                <a:cs typeface="+mj-cs"/>
              </a:rPr>
              <a:t>منغوليا</a:t>
            </a:r>
            <a:r>
              <a:rPr lang="en-US" sz="3200" b="1" dirty="0">
                <a:cs typeface="+mj-cs"/>
              </a:rPr>
              <a:t> • </a:t>
            </a:r>
            <a:r>
              <a:rPr lang="ar-JO" sz="3200" b="1" dirty="0">
                <a:cs typeface="+mj-cs"/>
              </a:rPr>
              <a:t>ميانمار</a:t>
            </a:r>
            <a:r>
              <a:rPr lang="en-US" sz="3200" b="1" dirty="0">
                <a:cs typeface="+mj-cs"/>
              </a:rPr>
              <a:t> • </a:t>
            </a:r>
            <a:r>
              <a:rPr lang="ar-JO" sz="3200" b="1" dirty="0">
                <a:cs typeface="+mj-cs"/>
              </a:rPr>
              <a:t>أندونيسيا</a:t>
            </a:r>
            <a:endParaRPr lang="en-US" sz="3200" b="1" dirty="0">
              <a:cs typeface="+mj-cs"/>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rPr>
              <a:t>سوزان تعلم زوجات طلاب كلية سنغافورة للكتاب المقدس </a:t>
            </a:r>
            <a:endParaRPr kumimoji="0" lang="en-US" sz="3600" b="1" i="0" u="none" strike="noStrike" kern="1200" cap="none" spc="0" normalizeH="0" baseline="0" noProof="0" dirty="0">
              <a:ln>
                <a:noFill/>
              </a:ln>
              <a:solidFill>
                <a:srgbClr val="000000"/>
              </a:solidFill>
              <a:effectLst>
                <a:glow rad="190500">
                  <a:srgbClr val="000000"/>
                </a:glow>
              </a:effectLst>
              <a:uLnTx/>
              <a:uFillTx/>
              <a:latin typeface="Arial" charset="0"/>
              <a:ea typeface="ＭＳ Ｐゴシック"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cs typeface="+mj-cs"/>
              </a:rPr>
              <a:t>طلاب كلية سنغافورة للكتاب المقدس</a:t>
            </a:r>
            <a:endParaRPr lang="en-US" b="1"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7791057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مسح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ea typeface="Accordance" panose="00000400000000000000" pitchFamily="2" charset="-78"/>
                <a:cs typeface="Accordance" panose="00000400000000000000" pitchFamily="2" charset="-78"/>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ccordance" panose="00000400000000000000" pitchFamily="2" charset="-78"/>
                <a:ea typeface="Accordance" panose="00000400000000000000" pitchFamily="2" charset="-78"/>
                <a:cs typeface="Accordance" panose="00000400000000000000" pitchFamily="2" charset="-78"/>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ccordance" panose="00000400000000000000" pitchFamily="2" charset="-78"/>
                <a:ea typeface="Accordance" panose="00000400000000000000" pitchFamily="2" charset="-78"/>
                <a:cs typeface="Accordance" panose="00000400000000000000" pitchFamily="2" charset="-78"/>
              </a:rPr>
              <a:t> (١٩٩٦)</a:t>
            </a:r>
            <a:endParaRPr kumimoji="0" lang="en-US" sz="3600" b="1" i="0" u="none" strike="noStrike" kern="1200" cap="none" spc="0" normalizeH="0" baseline="0" noProof="0" dirty="0">
              <a:ln>
                <a:noFill/>
              </a:ln>
              <a:solidFill>
                <a:srgbClr val="E3EBF1"/>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1855219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ملاحظات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kern="0" dirty="0">
                <a:solidFill>
                  <a:srgbClr val="FFFFFF"/>
                </a:solidFill>
                <a:latin typeface="Arial" panose="020B0604020202020204" pitchFamily="34" charset="0"/>
                <a:ea typeface="ＭＳ Ｐゴシック" charset="0"/>
                <a:cs typeface="Arial" panose="020B0604020202020204" pitchFamily="34" charset="0"/>
              </a:rPr>
              <a:t>صفيّة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kern="0" dirty="0">
                <a:solidFill>
                  <a:srgbClr val="FFFFFF"/>
                </a:solidFill>
                <a:latin typeface="Arial" panose="020B0604020202020204" pitchFamily="34" charset="0"/>
                <a:ea typeface="ＭＳ Ｐゴシック" charset="0"/>
                <a:cs typeface="Arial" panose="020B0604020202020204" pitchFamily="34" charset="0"/>
              </a:rPr>
              <a:t>العهد الجديد</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الترجمات</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الصينيّة</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الأندونيسيّة</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المنغولية</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i="1" dirty="0">
                <a:effectLst>
                  <a:glow rad="101600">
                    <a:schemeClr val="bg1">
                      <a:alpha val="94000"/>
                    </a:schemeClr>
                  </a:glow>
                </a:effectLst>
                <a:latin typeface="Accordance" panose="00000400000000000000" pitchFamily="2" charset="-78"/>
                <a:ea typeface="Accordance" panose="00000400000000000000" pitchFamily="2" charset="-78"/>
                <a:cs typeface="Accordance" panose="00000400000000000000" pitchFamily="2" charset="-78"/>
              </a:rPr>
              <a:t>الحق هو الحق</a:t>
            </a:r>
            <a:endParaRPr lang="en-US" sz="8000" b="1" dirty="0">
              <a:effectLst>
                <a:glow rad="101600">
                  <a:schemeClr val="bg1">
                    <a:alpha val="94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rPr>
              <a:t>الحق لا يزال حق حتى لو لم يصدقهُ أحد.</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rPr>
              <a:t>الكذب يبقى كذب حتى لو صدقهُ الجميع.</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30880176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b="1" dirty="0">
                <a:solidFill>
                  <a:schemeClr val="bg1"/>
                </a:solidFill>
                <a:latin typeface="Arial" panose="020B0604020202020204" pitchFamily="34" charset="0"/>
                <a:ea typeface="ＭＳ Ｐゴシック" charset="0"/>
                <a:cs typeface="Arial" panose="020B0604020202020204" pitchFamily="34" charset="0"/>
              </a:rPr>
              <a:t>Arabic </a:t>
            </a:r>
            <a:r>
              <a:rPr lang="ar-SA" sz="4800" b="1" dirty="0">
                <a:solidFill>
                  <a:schemeClr val="bg1"/>
                </a:solidFill>
                <a:latin typeface="Arial" panose="020B0604020202020204" pitchFamily="34" charset="0"/>
                <a:ea typeface="ＭＳ Ｐゴシック" charset="0"/>
                <a:cs typeface="Arial" panose="020B0604020202020204" pitchFamily="34" charset="0"/>
              </a:rPr>
              <a:t>العربية </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endPar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08382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2162910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الضيافة المسيحية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346253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rPr>
              <a:t>٣ يوحنا - مخطط الملخص</a:t>
            </a:r>
            <a:endParaRPr lang="en-US"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254978" name="Group 178"/>
          <p:cNvGrpSpPr>
            <a:grpSpLocks/>
          </p:cNvGrpSpPr>
          <p:nvPr/>
        </p:nvGrpSpPr>
        <p:grpSpPr bwMode="auto">
          <a:xfrm>
            <a:off x="423714" y="514350"/>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دعم المُرسلَين</a:t>
                </a:r>
                <a:endPar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 ٨</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٩- ١١</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١٢- ١٥</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غايس</a:t>
                </a:r>
                <a:r>
                  <a:rPr kumimoji="0" lang="en-US"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ديوتريفس</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ديمِتريوسُ</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أثنى عليه</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مُدان</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موصى به (مشهود له)</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داعم للمُرسَلين</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مُعادي للمُرسَلين</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هو مُرسَل</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تحية وصلاة</a:t>
                </a: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 ٢</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٣- ٤</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٥- ٨</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٩</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١٠</a:t>
                </a: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١١</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١٢</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١٣- ١٤ أ</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١٤ ب- ١٥</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آسيا الصُغرى</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ق.٩٠ 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1497013" cy="196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49978" y="44450"/>
            <a:ext cx="679994"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٣٠٥</a:t>
            </a:r>
          </a:p>
        </p:txBody>
      </p:sp>
    </p:spTree>
    <p:extLst>
      <p:ext uri="{BB962C8B-B14F-4D97-AF65-F5344CB8AC3E}">
        <p14:creationId xmlns:p14="http://schemas.microsoft.com/office/powerpoint/2010/main" val="38985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1173579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٣ يوحنا ١ : ٩-١٠</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٩ كَتَبْتُ إِلَى الْكَنِيسَةِ، وَلَكِنَّ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دِيُوتْرِيفِسَ</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 الَّذِي يُحِبُّ أَنْ يَكُونَ الأَّوَلَ بَيْنَهُمْ - لاَ يَقْبَلُنَا. ١٠ مِنْ أَجْلِ ذَلِكَ إِذَا جِئْتُ فَسَأُذَكِّرُهُ بِأَعْمَالِهِ الَّتِي يَعْمَلُهَا،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هَاذِراً</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عَلَيْنَا بِأَقْوَالٍ خَبِيثَةٍ. وَإِذْ هُوَ غَيْرُ مُكْتَفٍ بِهَذِهِ، لاَ يَقْبَلُ الإِخْوَةَ، وَيَمْنَعُ أَيْضاً الَّذِينَ يُرِيدُونَ، وَيَطْرُدُهُمْ مِنَ الْكَنِيسَةِ. </a:t>
            </a:r>
          </a:p>
        </p:txBody>
      </p:sp>
    </p:spTree>
    <p:extLst>
      <p:ext uri="{BB962C8B-B14F-4D97-AF65-F5344CB8AC3E}">
        <p14:creationId xmlns:p14="http://schemas.microsoft.com/office/powerpoint/2010/main" val="350191606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58052" name="Rectangle 5"/>
          <p:cNvSpPr>
            <a:spLocks noChangeArrowheads="1"/>
          </p:cNvSpPr>
          <p:nvPr/>
        </p:nvSpPr>
        <p:spPr bwMode="auto">
          <a:xfrm>
            <a:off x="3752777" y="211138"/>
            <a:ext cx="2444901"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5400" b="1" dirty="0">
                <a:solidFill>
                  <a:srgbClr val="000000"/>
                </a:solidFill>
                <a:latin typeface="Arial" panose="020B0604020202020204" pitchFamily="34" charset="0"/>
                <a:cs typeface="Arial" panose="020B0604020202020204" pitchFamily="34" charset="0"/>
              </a:rPr>
              <a:t>ديوتريفس</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يقتات من زيوس</a:t>
            </a:r>
            <a:r>
              <a:rPr kumimoji="0" lang="ru-RU"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altLang="zh-CN"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يهذر عن يوحنا الرسول</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رفض المبشرين</a:t>
            </a:r>
            <a:endPar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طرد الداعمين</a:t>
            </a:r>
            <a:endPar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7088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ar-JO" sz="8000" b="1" dirty="0">
                <a:solidFill>
                  <a:schemeClr val="tx1"/>
                </a:solidFill>
                <a:latin typeface="Arial" panose="020B0604020202020204" pitchFamily="34" charset="0"/>
                <a:ea typeface="ＭＳ Ｐゴシック" charset="0"/>
                <a:cs typeface="Arial" panose="020B0604020202020204" pitchFamily="34" charset="0"/>
              </a:rPr>
              <a:t>العوائق</a:t>
            </a:r>
            <a:endParaRPr lang="en-US" sz="8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1727232">
            <a:off x="-328813" y="3169759"/>
            <a:ext cx="9144001" cy="9810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العوائق</a:t>
            </a:r>
            <a:endParaRPr kumimoji="0" lang="en-US" sz="8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81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ar-JO" sz="7200" dirty="0">
                <a:latin typeface="Arial" panose="020B0604020202020204" pitchFamily="34" charset="0"/>
                <a:cs typeface="Arial" panose="020B0604020202020204" pitchFamily="34" charset="0"/>
              </a:rPr>
              <a:t>هل يجب علينا</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أن نسمّي</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المعلمين الكذبة</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بالاسم؟</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يوحنا فعل ذلك.</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04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08104" y="1196753"/>
            <a:ext cx="3635896" cy="2303686"/>
          </a:xfrm>
        </p:spPr>
        <p:txBody>
          <a:bodyPr/>
          <a:lstStyle/>
          <a:p>
            <a:pPr>
              <a:defRPr/>
            </a:pPr>
            <a:r>
              <a:rPr lang="ar-JO" sz="7200" dirty="0">
                <a:latin typeface="Arial" panose="020B0604020202020204" pitchFamily="34" charset="0"/>
                <a:cs typeface="Arial" panose="020B0604020202020204" pitchFamily="34" charset="0"/>
              </a:rPr>
              <a:t>هارولد</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كامبينج</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6371830" y="508280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"سيأتي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solidFill>
                  <a:srgbClr val="CCECFF"/>
                </a:solidFill>
                <a:latin typeface="Arial" panose="020B0604020202020204" pitchFamily="34" charset="0"/>
                <a:cs typeface="Arial" panose="020B0604020202020204" pitchFamily="34" charset="0"/>
              </a:rPr>
              <a:t>في عام 1994"</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3095626"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solidFill>
                  <a:srgbClr val="CCECFF"/>
                </a:solidFill>
                <a:latin typeface="Arial" panose="020B0604020202020204" pitchFamily="34" charset="0"/>
                <a:cs typeface="Arial" panose="020B0604020202020204" pitchFamily="34" charset="0"/>
              </a:rPr>
              <a:t>21 أيار 2011"</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5322" y="5114926"/>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dirty="0">
                <a:solidFill>
                  <a:srgbClr val="CCECFF"/>
                </a:solidFill>
                <a:latin typeface="Arial" panose="020B0604020202020204" pitchFamily="34" charset="0"/>
                <a:cs typeface="Arial" panose="020B0604020202020204" pitchFamily="34" charset="0"/>
              </a:rPr>
              <a:t>21 تشرين الأول 2011"</a:t>
            </a:r>
            <a:endParaRPr kumimoji="0" lang="en-US" sz="3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29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latin typeface="Arial Black" charset="0"/>
                <a:ea typeface="ＭＳ Ｐゴシック" charset="0"/>
                <a:cs typeface="ＭＳ Ｐゴシック" charset="0"/>
              </a:rPr>
              <a:t>ما علمته في كلية سنغافورة للكتاب المقدس</a:t>
            </a:r>
            <a:endParaRPr lang="en-US" sz="36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0" i="1" u="sng" strike="noStrike" kern="1200" cap="none" spc="0" normalizeH="0" baseline="0" noProof="0" dirty="0">
                <a:ln>
                  <a:noFill/>
                </a:ln>
                <a:solidFill>
                  <a:srgbClr val="FFFF99"/>
                </a:solidFill>
                <a:effectLst/>
                <a:uLnTx/>
                <a:uFillTx/>
                <a:latin typeface="Arial Black" charset="0"/>
                <a:ea typeface="ＭＳ Ｐゴシック" charset="0"/>
              </a:rPr>
              <a:t>مسح الكتاب المقدس بشكل أساسي</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العهد الجديد</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العهد القديم</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دراسة الكتاب </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0" i="0" u="sng" strike="noStrike" kern="1200" cap="none" spc="0" normalizeH="0" baseline="0" noProof="0" dirty="0">
                <a:ln>
                  <a:noFill/>
                </a:ln>
                <a:solidFill>
                  <a:srgbClr val="FFFF99"/>
                </a:solidFill>
                <a:effectLst/>
                <a:uLnTx/>
                <a:uFillTx/>
                <a:latin typeface="Arial Black" charset="0"/>
                <a:ea typeface="ＭＳ Ｐゴシック" charset="0"/>
              </a:rPr>
              <a:t>الخلفيات</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 . البحث و الكتابة</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العهد الجديد</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العهد القديم</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جغرافيا</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1" u="sng" strike="noStrike" kern="1200" cap="none" spc="0" normalizeH="0" baseline="0" noProof="0" dirty="0">
                <a:ln>
                  <a:noFill/>
                </a:ln>
                <a:solidFill>
                  <a:srgbClr val="FFFF99"/>
                </a:solidFill>
                <a:effectLst/>
                <a:uLnTx/>
                <a:uFillTx/>
                <a:latin typeface="Arial Black" charset="0"/>
                <a:ea typeface="ＭＳ Ｐゴシック" charset="0"/>
              </a:rPr>
              <a:t>اللاهوت </a:t>
            </a:r>
            <a:r>
              <a:rPr kumimoji="0" lang="ar-JO" sz="3600" b="0" i="1" u="none" strike="noStrike" kern="1200" cap="none" spc="0" normalizeH="0" baseline="0" noProof="0" dirty="0">
                <a:ln>
                  <a:noFill/>
                </a:ln>
                <a:solidFill>
                  <a:srgbClr val="FFFF99"/>
                </a:solidFill>
                <a:effectLst/>
                <a:uLnTx/>
                <a:uFillTx/>
                <a:latin typeface="Arial Black" charset="0"/>
                <a:ea typeface="ＭＳ Ｐゴシック" charset="0"/>
              </a:rPr>
              <a:t>* الخلق * يسوع</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الكنيسة * الروح * الخلاص * المستقبل</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p:txBody>
      </p:sp>
      <p:sp>
        <p:nvSpPr>
          <p:cNvPr id="920583" name="Text Box 7"/>
          <p:cNvSpPr txBox="1">
            <a:spLocks noChangeArrowheads="1"/>
          </p:cNvSpPr>
          <p:nvPr/>
        </p:nvSpPr>
        <p:spPr bwMode="auto">
          <a:xfrm>
            <a:off x="-69850" y="5505271"/>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i="1" u="sng" strike="noStrike" kern="1200" cap="none" spc="0" normalizeH="0" baseline="0" noProof="0" dirty="0">
                <a:ln>
                  <a:noFill/>
                </a:ln>
                <a:solidFill>
                  <a:srgbClr val="FFFF99"/>
                </a:solidFill>
                <a:effectLst/>
                <a:uLnTx/>
                <a:uFillTx/>
                <a:latin typeface="Arial Black" charset="0"/>
                <a:ea typeface="ＭＳ Ｐゴシック" charset="0"/>
              </a:rPr>
              <a:t>الوعظ</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علم الوعظ 2</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ar-JO" sz="3600" b="0" i="0" u="none" strike="noStrike" kern="1200" cap="none" spc="0" normalizeH="0" baseline="0" noProof="0" dirty="0">
                <a:ln>
                  <a:noFill/>
                </a:ln>
                <a:solidFill>
                  <a:srgbClr val="FFFF99"/>
                </a:solidFill>
                <a:effectLst/>
                <a:uLnTx/>
                <a:uFillTx/>
                <a:latin typeface="Arial Black" charset="0"/>
                <a:ea typeface="ＭＳ Ｐゴシック" charset="0"/>
              </a:rPr>
              <a:t>علم الوعظ 1</a:t>
            </a:r>
            <a:endPar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أندونيسي</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صيني</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اعترف كامبينج في مقابلة خاصة أنه لم يعد يعتقد</a:t>
            </a:r>
            <a:endParaRPr kumimoji="0" lang="ar-JO"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أن بإمكان أي شخص أن يعرف وقت الاختطاف أو نهاية العالم،</a:t>
            </a:r>
            <a:endParaRPr kumimoji="0" lang="ar-JO"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في تناقض شديد مع موقفه الثابت سابقًا بخصوص هذا الموضوع. في آذار 2012، صرّح أن محاولته للتنبوء بـالموعد كانت</a:t>
            </a:r>
            <a:endParaRPr kumimoji="0" lang="ar-JO"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"خاطئة،" وأن منتقديه كانوا على حق في تأكيدهم على</a:t>
            </a:r>
            <a:endParaRPr kumimoji="0" lang="ar-JO"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كلمات متى 24: 36 "وَأَمَّا ذَلِكَ ٱلْيَوْمُ وَتِلْكَ ٱلسَّاعَةُ فَلَا يَعْلَمُ بِهِمَا أَحَدٌ." وأضاف أنه يبحث الآن في الكتاب المقدس</a:t>
            </a:r>
            <a:endParaRPr kumimoji="0" lang="ar-JO"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"بحماس أكثر... ليس لإيجاد تواريخ، </a:t>
            </a:r>
            <a:endParaRPr kumimoji="0" lang="ar-JO"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بل أن يكون أكثر إخلاصًا لفهمه."</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http://</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en.wikipedia.org</a:t>
            </a: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/wiki/</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Harold_Camping</a:t>
            </a:r>
            <a:endPar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Tree>
    <p:extLst>
      <p:ext uri="{BB962C8B-B14F-4D97-AF65-F5344CB8AC3E}">
        <p14:creationId xmlns:p14="http://schemas.microsoft.com/office/powerpoint/2010/main" val="3348308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كاتدرائية القديس توما، في مدراس، بالهند</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207441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أحد أقدم وأقوى التقاليد أنه في عام 52 م </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(بين رحلتي بولس التبشيرية الثانية والثالثة) </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الرسول توما أخذ الإنجيل </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الهند وحتى إلى الصين.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111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توما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476672"/>
            <a:ext cx="5314950" cy="597666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ذلك الوقت</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كنا نحن الرسل جميعًا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أورشليم... وقمنا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بتقسيم مناطق العالم،</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بحيث يذهب كل واحد منّا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إلى المنطقة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التي وقعت له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وإلى الأمة التي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أرسله الرب إليها."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304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"وحسب القرعة،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كانت الهند من نصيب يهوذا توما،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وهو التوأم أيضًا: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فلم يرغب بالذهاب قائلاً،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أنه لضعف في الجسد،</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لا يستطيع السفر،</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وأنا رجل عبراني؛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يمكنني أن أمضي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بين الهنود وأبشر بالحق؟"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681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"وبينما كان يفكر ويتحدث، ظهر له المخلص ليلاً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وقال له: لا تخف يا توما،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أذهب إلى الهند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وأكرز بالكلمة هناك،</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لأن نعمتي معك."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874707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"لكنه لم يطع، قائلاً: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أرسلني حيثما شئت،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ولكن إلى مكان آخر،</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لأني إلى الهنود</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لن أذهب."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593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476672"/>
            <a:ext cx="5688632"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وبينما هو</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يتكلم ويفكر هكذا،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تصادف أنه كان هناك</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تاجر ما قادم من الهند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يدعى أبانيس،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مرسل من</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الملك جوندافورس."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277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8609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685800"/>
            <a:ext cx="576064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جاء تاجر من الهند</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أسمه أبانيس،</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مرسل من</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الملك جوندافورس،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وأمره أن يبتاع نجارًا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ويأتي بهِ إليه."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94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رسائل العهد الجديد ٢٧  </a:t>
            </a:r>
            <a:endParaRPr lang="en-US" sz="48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 يردون على بدعة!</a:t>
              </a:r>
              <a:endPar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ccordance" panose="00000400000000000000" pitchFamily="2" charset="-78"/>
                <a:ea typeface="Accordance" panose="00000400000000000000" pitchFamily="2" charset="-78"/>
                <a:cs typeface="Accordance" panose="00000400000000000000" pitchFamily="2" charset="-78"/>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8547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55556"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"وحالاً رآه الرب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ماشيًا في السوق</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عند الظهيرة وقال له:</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أترغب في أن تبتاع نجارًا؟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فقال له: نعم.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فقال له الرب: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لدي عبد نجار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وأرغب أن أبيعه."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64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"وبقولهِ هذا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أراه توما من البعيد،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واتفق معه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ثلاثة ألتارٍ</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الفضة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مختومة،</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وكتب صك بيع،</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قائلاً:"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972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يسوع</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ابن يوسف النجار،</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أقر بأني</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قد بعت عبدي،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المدعو يهوذا،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لك يا أبانيس،</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تاجر جوندافورس</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ملك الهنود."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296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"ولما تم عقد البيع،</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أخذ المخلص يهوذا توما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وقاده إلى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التاجر أبانيس،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وعندما رآه أبانيس قال له:</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هل هذا سيدك؟</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فقال الرسول:</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نعم هو سيدي."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08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"وقال: </a:t>
            </a: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لقد اشتريتك منه. </a:t>
            </a: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فالتزم الرسول الصمت."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167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688632"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وفي اليوم التالي</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نهض الرسول مبكرًا،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وصلى وتضرع إلى الرب</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وقال: سأذهب حيثما تريد</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أيها الرب يسوع:</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لتكن مشيئتك.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وذهب إلى التاجر أبانيس،</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ولم يأخذ معه شيئًا على الإطلاق، سوى ثمنه لا غير."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156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476672"/>
            <a:ext cx="5832648"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"ولأن الرب أعطاه إياها قائلاً: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ليكن ثمنك معك،</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ومع نعمتي،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حيثما تذهب.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ووجد الرسول التاجر أبانيس</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يحمل حقائبه على متن السفينة، فابتدأ هو أيضًا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يحملها معه."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2264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"ولما كانا في السفينة</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واستقرا فيها،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سأل أبانيس الرسول قائلاً:</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ما الحرف التي تتقنها؟ </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فقال: يمكنني أن أصنع المحاريث</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الخشب والنيّرُ والمثاقب</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(مناخس الثيران، كلمة سريانية) والقوارب والمجاذيف للقوارب والصواري والبكرات؛</a:t>
            </a:r>
            <a:endPar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مقطوعة بالحجر."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12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"وأعمدة ومعابد ومحاكم للملوك.</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فقال له التاجر أبانيس:</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نعم، هذا هو نوع الحرفيّ الذي نحتاجه. وابتدءا بالإبحار</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عائدين إلى الوطن؛ </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وكانت الرياح مواتية لهم،</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وأبحروا بنجاح </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حتى وصلوا إلى أندرابوليس</a:t>
            </a:r>
            <a:endParaRPr kumimoji="0" lang="ar-JO"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(في اليونانية تسمى سانداروك)، المدينة الملكية." </a:t>
            </a:r>
            <a:r>
              <a:rPr kumimoji="0" lang="en-US" sz="2800" b="0" i="0" u="none" strike="noStrike" kern="1200" cap="none" spc="0" normalizeH="0" baseline="0" noProof="0" dirty="0">
                <a:ln>
                  <a:noFill/>
                </a:ln>
                <a:solidFill>
                  <a:srgbClr val="00007A"/>
                </a:solidFill>
                <a:effectLst/>
                <a:uLnTx/>
                <a:uFillTx/>
                <a:latin typeface="Arial" panose="020B0604020202020204" pitchFamily="34" charset="0"/>
                <a:ea typeface="ＭＳ Ｐゴシック" charset="0"/>
                <a:cs typeface="Arial" panose="020B0604020202020204" pitchFamily="34" charset="0"/>
              </a:rPr>
              <a:t>”</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7621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طرق التجارة عبر آسيا (القرن الأول الميلادي)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167517" y="1077888"/>
            <a:ext cx="6784080" cy="1040285"/>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lvl="0">
              <a:defRPr/>
            </a:pPr>
            <a:r>
              <a:rPr lang="ar-JO" b="1" dirty="0">
                <a:solidFill>
                  <a:srgbClr val="FFFFFF"/>
                </a:solidFill>
                <a:latin typeface="Arial" panose="020B0604020202020204" pitchFamily="34" charset="0"/>
                <a:cs typeface="Arial" panose="020B0604020202020204" pitchFamily="34" charset="0"/>
              </a:rPr>
              <a:t>في</a:t>
            </a:r>
            <a:r>
              <a:rPr lang="ar-SA" sz="2800" b="1" dirty="0">
                <a:solidFill>
                  <a:srgbClr val="FFFFFF"/>
                </a:solidFill>
                <a:latin typeface="Arial" panose="020B0604020202020204" pitchFamily="34" charset="0"/>
                <a:cs typeface="Arial" panose="020B0604020202020204" pitchFamily="34" charset="0"/>
              </a:rPr>
              <a:t> القرن الأول كانت سفينة واحدة</a:t>
            </a:r>
            <a:endParaRPr lang="ar-JO" sz="2800" b="1" dirty="0">
              <a:solidFill>
                <a:srgbClr val="FFFFFF"/>
              </a:solidFill>
              <a:latin typeface="Arial" panose="020B0604020202020204" pitchFamily="34" charset="0"/>
              <a:cs typeface="Arial" panose="020B0604020202020204" pitchFamily="34" charset="0"/>
            </a:endParaRPr>
          </a:p>
          <a:p>
            <a:pPr lvl="0">
              <a:defRPr/>
            </a:pPr>
            <a:r>
              <a:rPr lang="ar-SA" sz="2800" b="1" dirty="0">
                <a:solidFill>
                  <a:srgbClr val="FFFFFF"/>
                </a:solidFill>
                <a:latin typeface="Arial" panose="020B0604020202020204" pitchFamily="34" charset="0"/>
                <a:cs typeface="Arial" panose="020B0604020202020204" pitchFamily="34" charset="0"/>
              </a:rPr>
              <a:t> تبحر من مصر إلى الهند كل ثلاثة أيام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9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ccordance" panose="00000400000000000000" pitchFamily="2" charset="-78"/>
                <a:ea typeface="Accordance" panose="00000400000000000000" pitchFamily="2" charset="-78"/>
                <a:cs typeface="Accordance" panose="00000400000000000000" pitchFamily="2" charset="-78"/>
              </a:rPr>
              <a:t>هل أنت بحاجة إلى طاعة حق الله؟</a:t>
            </a:r>
            <a:endParaRPr lang="en-US" sz="8800" b="1" dirty="0">
              <a:solidFill>
                <a:schemeClr val="tx1"/>
              </a:solidFill>
              <a:effectLst>
                <a:glow rad="127000">
                  <a:schemeClr val="bg1">
                    <a:alpha val="93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23173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3408460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2819668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شخص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حزيران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أمريكا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cs typeface="+mj-cs"/>
              </a:rPr>
              <a:t>شعب كنيسة الطرق المتقاطقة</a:t>
            </a:r>
            <a:r>
              <a:rPr lang="en-US" b="1" dirty="0">
                <a:solidFill>
                  <a:schemeClr val="tx1"/>
                </a:solidFill>
                <a:cs typeface="+mj-cs"/>
              </a:rPr>
              <a:t>• </a:t>
            </a:r>
            <a:r>
              <a:rPr lang="ar-JO" b="1" dirty="0">
                <a:solidFill>
                  <a:schemeClr val="tx1"/>
                </a:solidFill>
                <a:cs typeface="+mj-cs"/>
              </a:rPr>
              <a:t>حزيران 2021</a:t>
            </a:r>
            <a:endParaRPr lang="en-US" b="1" dirty="0">
              <a:solidFill>
                <a:schemeClr val="tx1"/>
              </a:solidFill>
              <a:cs typeface="+mj-cs"/>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فرنسا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الهند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تايلاند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سنغافورة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الفلبين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ألمانيا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هولندا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كوريا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هونغ كونغ</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تايوان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أندونيسيا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ماليزيا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نيوزيلاندا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لبنان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زيمبابوي</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إيطاليا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روسيا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كندا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المملكة المتحدة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مصر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منغوليا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أثيوبيا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ميانمار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جنوب أفريقيا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أستراليا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المملكة المتحدة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اليابان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الصين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كينيا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rPr>
              <a:t>طلاب كلية سنغافورة للكتاب المقدس يخدمون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charset="0"/>
              <a:ea typeface="ＭＳ Ｐゴシック"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7371355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charset="0"/>
                <a:ea typeface="ＭＳ Ｐゴシック" charset="0"/>
                <a:cs typeface="ＭＳ Ｐゴシック" charset="0"/>
              </a:rPr>
              <a:t>ريك و سوزان</a:t>
            </a: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2006-2021</a:t>
            </a:r>
            <a:endParaRPr lang="en-US" sz="3200" b="1" dirty="0">
              <a:effectLst>
                <a:glow rad="127000">
                  <a:schemeClr val="tx1"/>
                </a:glow>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جيم و جاكي</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2019-2021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1094509"/>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6458012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rPr>
              <a:t>الوعظ من الكتاب المقدس</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4545787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457200" y="1487568"/>
            <a:ext cx="8229600" cy="1143000"/>
          </a:xfrm>
        </p:spPr>
        <p:txBody>
          <a:bodyPr/>
          <a:lstStyle/>
          <a:p>
            <a:r>
              <a:rPr lang="en-US" dirty="0">
                <a:solidFill>
                  <a:schemeClr val="accent1"/>
                </a:solidFill>
                <a:latin typeface="Arial" charset="0"/>
                <a:ea typeface="ＭＳ Ｐゴシック" charset="0"/>
                <a:cs typeface="Arial" panose="020B0604020202020204" pitchFamily="34" charset="0"/>
              </a:rPr>
              <a:t>Missions Giving</a:t>
            </a:r>
          </a:p>
        </p:txBody>
      </p:sp>
      <p:graphicFrame>
        <p:nvGraphicFramePr>
          <p:cNvPr id="269314" name="Object 2"/>
          <p:cNvGraphicFramePr>
            <a:graphicFrameLocks noChangeAspect="1"/>
          </p:cNvGraphicFramePr>
          <p:nvPr>
            <p:extLst>
              <p:ext uri="{D42A27DB-BD31-4B8C-83A1-F6EECF244321}">
                <p14:modId xmlns:p14="http://schemas.microsoft.com/office/powerpoint/2010/main" val="2592106904"/>
              </p:ext>
            </p:extLst>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269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itchFamily="-105" charset="0"/>
                <a:ea typeface="ＭＳ Ｐゴシック" pitchFamily="-105" charset="-128"/>
                <a:cs typeface="ＭＳ Ｐゴシック" pitchFamily="-105" charset="-128"/>
              </a:rPr>
              <a:t>20%</a:t>
            </a:r>
          </a:p>
        </p:txBody>
      </p:sp>
      <p:pic>
        <p:nvPicPr>
          <p:cNvPr id="38918" name="Picture 6" descr="Babychen Family Jan 08"/>
          <p:cNvPicPr>
            <a:picLocks noChangeAspect="1" noChangeArrowheads="1"/>
          </p:cNvPicPr>
          <p:nvPr/>
        </p:nvPicPr>
        <p:blipFill>
          <a:blip r:embed="rId5">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69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rtl="1"/>
            <a:r>
              <a:rPr lang="ar-SA" b="1" dirty="0"/>
              <a:t>٣ يوحنا ١ : ١١</a:t>
            </a:r>
            <a:br>
              <a:rPr lang="ar-SA" b="1" dirty="0"/>
            </a:br>
            <a:br>
              <a:rPr lang="en-US" b="1" dirty="0"/>
            </a:br>
            <a:r>
              <a:rPr lang="ar-SA" b="1" dirty="0"/>
              <a:t> أَيُّهَا الْحَبِيبُ، لاَ تَتَمَثَّلْ بِالشَّرِّ بَلْ بِالْخَيْرِ، لأَنَّ مَنْ يَصْنَعُ الْخَيْرَ هُوَ مِنَ اللهِ، وَمَنْ يَصْنَعُ الشَّرَّ فَلَمْ يُبْصِرِ اللهَ. </a:t>
            </a:r>
          </a:p>
        </p:txBody>
      </p:sp>
    </p:spTree>
    <p:extLst>
      <p:ext uri="{BB962C8B-B14F-4D97-AF65-F5344CB8AC3E}">
        <p14:creationId xmlns:p14="http://schemas.microsoft.com/office/powerpoint/2010/main" val="279141168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٣</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تصبح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مُرسَل</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(١٢ )</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154456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18441" name="Text Box 9"/>
          <p:cNvSpPr txBox="1">
            <a:spLocks noChangeArrowheads="1"/>
          </p:cNvSpPr>
          <p:nvPr/>
        </p:nvSpPr>
        <p:spPr bwMode="auto">
          <a:xfrm>
            <a:off x="2411413" y="1299532"/>
            <a:ext cx="6481762" cy="4154984"/>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٣ يوحنا ١ : ١٢</a:t>
            </a:r>
          </a:p>
          <a:p>
            <a:pPr lvl="0" eaLnBrk="1" hangingPunct="1">
              <a:spcBef>
                <a:spcPct val="0"/>
              </a:spcBef>
              <a:defRPr/>
            </a:pPr>
            <a:endParaRPr lang="en-US"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دِيمِتْرِيُوسُ مَشْهُودٌ لَهُ مِنَ الْجَمِيعِ وَمِنَ الْحَقِّ نَفْسِهِ، وَنَحْنُ أَيْضاً نَشْهَدُ، وَأَنْتُمْ تَعْلَمُونَ أَنَّ شَهَادَتَنَا هِيَ صَادِقَةٌ. </a:t>
            </a:r>
          </a:p>
        </p:txBody>
      </p:sp>
      <p:sp>
        <p:nvSpPr>
          <p:cNvPr id="273413" name="Rectangle 5"/>
          <p:cNvSpPr>
            <a:spLocks noChangeArrowheads="1"/>
          </p:cNvSpPr>
          <p:nvPr/>
        </p:nvSpPr>
        <p:spPr bwMode="auto">
          <a:xfrm>
            <a:off x="2311225" y="211138"/>
            <a:ext cx="2137125"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lvl="0">
              <a:defRPr/>
            </a:pPr>
            <a:r>
              <a:rPr lang="ar-JO" altLang="zh-CN" sz="44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ديمِتريوسُ</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199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1">
                                            <p:txEl>
                                              <p:pRg st="2" end="2"/>
                                            </p:txEl>
                                          </p:spTgt>
                                        </p:tgtEl>
                                        <p:attrNameLst>
                                          <p:attrName>style.visibility</p:attrName>
                                        </p:attrNameLst>
                                      </p:cBhvr>
                                      <p:to>
                                        <p:strVal val="visible"/>
                                      </p:to>
                                    </p:set>
                                    <p:anim calcmode="lin" valueType="num">
                                      <p:cBhvr additive="base">
                                        <p:cTn id="13"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4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ar-SA" sz="3600" b="1" dirty="0">
                <a:solidFill>
                  <a:schemeClr val="bg1"/>
                </a:solidFill>
                <a:latin typeface="Arial" panose="020B0604020202020204" pitchFamily="34" charset="0"/>
                <a:ea typeface="ＭＳ Ｐゴシック" charset="0"/>
                <a:cs typeface="Arial" panose="020B0604020202020204" pitchFamily="34" charset="0"/>
              </a:rPr>
              <a:t>نمّوا أنفسكم لتصبحوا رجالاً جديرين بالثقة!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"وَمَا سَمِعْتَهُ مِنِّي بِشُهُودٍ كَثِيرِينَ،</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أَوْدِعْهُ أُنَاسًا أُمَنَاءَ، </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يَكُونُونَ أَكْفَاءً</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يُعَلِّمُوا آخَرِينَ أَيْضًا."</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(2 تيموثاوس 2: 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التلمذة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بولس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تيموثاوس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رجال ثقات</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068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1990</a:t>
            </a:r>
            <a:br>
              <a:rPr lang="en-US" altLang="zh-CN" sz="3200" b="1" dirty="0">
                <a:solidFill>
                  <a:schemeClr val="bg1"/>
                </a:solidFill>
                <a:latin typeface="Arial"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549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56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2009</a:t>
            </a:r>
            <a:br>
              <a:rPr lang="en-US" altLang="zh-CN" sz="3200" b="1" dirty="0">
                <a:solidFill>
                  <a:schemeClr val="bg1"/>
                </a:solidFill>
                <a:latin typeface="Arial"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200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الإرساليات في سنغافورة عام 2014</a:t>
            </a:r>
            <a:b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ar-JO" altLang="zh-CN"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350 مؤمنًا لكل مرسل واحد</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917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حوالي ثلث الكنائس</a:t>
            </a:r>
            <a:br>
              <a:rPr lang="ar-JO"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لم ترسل حتى مرسلاً واحدًا.</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كنيستنا هي واحدة من الكنائس التسعة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kern="0" dirty="0">
                <a:solidFill>
                  <a:srgbClr val="FFFFFF"/>
                </a:solidFill>
                <a:latin typeface="Arial" panose="020B0604020202020204" pitchFamily="34" charset="0"/>
                <a:ea typeface="ＭＳ Ｐゴシック" charset="0"/>
                <a:cs typeface="Arial" panose="020B0604020202020204" pitchFamily="34" charset="0"/>
              </a:rPr>
              <a:t>التي أرسلت أربعة مرسلين. </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3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مفترق الطرق في الإرساليات</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230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latin typeface="Arial" panose="020B0604020202020204" pitchFamily="34" charset="0"/>
                <a:ea typeface="ＭＳ Ｐゴシック" charset="0"/>
                <a:cs typeface="Arial" panose="020B0604020202020204" pitchFamily="34" charset="0"/>
              </a:rPr>
              <a:t>عطاء الإرساليات</a:t>
            </a:r>
            <a:endParaRPr lang="en-US" dirty="0">
              <a:latin typeface="Arial" panose="020B0604020202020204" pitchFamily="34" charset="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2569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panose="020B0604020202020204" pitchFamily="34" charset="0"/>
                <a:ea typeface="+mj-ea"/>
                <a:cs typeface="Arial" panose="020B0604020202020204" pitchFamily="34" charset="0"/>
              </a:rPr>
              <a:t>عائلة كورياس في بانكوك</a:t>
            </a:r>
            <a:endParaRPr lang="th-TH" sz="5400" b="1" dirty="0">
              <a:solidFill>
                <a:srgbClr val="FFFFFF"/>
              </a:solidFill>
              <a:latin typeface="Arial" panose="020B0604020202020204" pitchFamily="34"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1500 دولار ربع سنوي حتى شهر آذار</a:t>
            </a:r>
            <a:endParaRPr kumimoji="0" lang="th-TH" sz="4400" b="1" i="0"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Tree>
    <p:extLst>
      <p:ext uri="{BB962C8B-B14F-4D97-AF65-F5344CB8AC3E}">
        <p14:creationId xmlns:p14="http://schemas.microsoft.com/office/powerpoint/2010/main" val="3425002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1500 دولار ربع سنوي حتى سنة 2020</a:t>
            </a:r>
            <a:endParaRPr kumimoji="0" lang="th-TH"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lang="ar-JO" sz="4400" b="1" dirty="0">
                <a:solidFill>
                  <a:srgbClr val="FFFFFF"/>
                </a:solidFill>
                <a:latin typeface="Arial" panose="020B0604020202020204" pitchFamily="34" charset="0"/>
                <a:ea typeface="ＭＳ Ｐゴシック"/>
                <a:cs typeface="Arial" panose="020B0604020202020204" pitchFamily="34" charset="0"/>
              </a:rPr>
              <a:t>آثان وتشانشان في الهند/والولايات المتحدة</a:t>
            </a:r>
            <a:endParaRPr kumimoji="0" lang="th-TH"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Tree>
    <p:extLst>
      <p:ext uri="{BB962C8B-B14F-4D97-AF65-F5344CB8AC3E}">
        <p14:creationId xmlns:p14="http://schemas.microsoft.com/office/powerpoint/2010/main" val="424635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قبل أن يكتمل العهد الجديد</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وينتشر بين المؤمنين الأوائل،</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اعتمدت الكنيسة على الوعاظ</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والمعلمين المتجولين</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من أجل الحق. </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مناسبة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8"/>
          <p:cNvSpPr txBox="1">
            <a:spLocks noChangeArrowheads="1"/>
          </p:cNvSpPr>
          <p:nvPr/>
        </p:nvSpPr>
        <p:spPr bwMode="auto">
          <a:xfrm>
            <a:off x="-34925" y="5037138"/>
            <a:ext cx="91789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rtl="1"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ولأن النُزل كانت قليلة وغير آمنة،</a:t>
            </a:r>
            <a:endParaRPr lang="en-US" altLang="zh-CN" sz="3600" b="1" dirty="0">
              <a:solidFill>
                <a:srgbClr val="000000"/>
              </a:solidFill>
              <a:latin typeface="Arial" panose="020B0604020202020204" pitchFamily="34" charset="0"/>
              <a:cs typeface="Arial" panose="020B0604020202020204" pitchFamily="34" charset="0"/>
            </a:endParaRPr>
          </a:p>
          <a:p>
            <a:pPr lvl="0" rtl="1"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فقد بقي هؤلاء المعلمونمع المسيحيين. </a:t>
            </a:r>
          </a:p>
        </p:txBody>
      </p:sp>
    </p:spTree>
    <p:extLst>
      <p:ext uri="{BB962C8B-B14F-4D97-AF65-F5344CB8AC3E}">
        <p14:creationId xmlns:p14="http://schemas.microsoft.com/office/powerpoint/2010/main" val="139526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16">
                                            <p:txEl>
                                              <p:pRg st="1" end="1"/>
                                            </p:txEl>
                                          </p:spTgt>
                                        </p:tgtEl>
                                        <p:attrNameLst>
                                          <p:attrName>style.visibility</p:attrName>
                                        </p:attrNameLst>
                                      </p:cBhvr>
                                      <p:to>
                                        <p:strVal val="visible"/>
                                      </p:to>
                                    </p:set>
                                    <p:anim calcmode="lin" valueType="num">
                                      <p:cBhvr additive="base">
                                        <p:cTn id="11"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41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416">
                                            <p:txEl>
                                              <p:pRg st="2" end="2"/>
                                            </p:txEl>
                                          </p:spTgt>
                                        </p:tgtEl>
                                        <p:attrNameLst>
                                          <p:attrName>style.visibility</p:attrName>
                                        </p:attrNameLst>
                                      </p:cBhvr>
                                      <p:to>
                                        <p:strVal val="visible"/>
                                      </p:to>
                                    </p:set>
                                    <p:anim calcmode="lin" valueType="num">
                                      <p:cBhvr additive="base">
                                        <p:cTn id="15"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416">
                                            <p:txEl>
                                              <p:pRg st="4" end="4"/>
                                            </p:txEl>
                                          </p:spTgt>
                                        </p:tgtEl>
                                        <p:attrNameLst>
                                          <p:attrName>style.visibility</p:attrName>
                                        </p:attrNameLst>
                                      </p:cBhvr>
                                      <p:to>
                                        <p:strVal val="visible"/>
                                      </p:to>
                                    </p:set>
                                    <p:anim calcmode="lin" valueType="num">
                                      <p:cBhvr additive="base">
                                        <p:cTn id="23"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uiExpand="1" build="p" autoUpdateAnimBg="0"/>
      <p:bldP spid="7" grpId="0" uiExpand="1"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عائلة في وسط آسيا</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1200 دولار سنويًا</a:t>
            </a:r>
            <a:endParaRPr kumimoji="0" lang="th-TH" sz="4400" b="1" i="0" u="none" strike="noStrike" kern="120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1152987589"/>
      </p:ext>
    </p:extLst>
  </p:cSld>
  <p:clrMapOvr>
    <a:masterClrMapping/>
  </p:clrMapOvr>
  <p:transition>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يوناثان ستون في ميانمار</a:t>
            </a:r>
            <a:endParaRPr kumimoji="0" lang="th-TH" sz="4400" b="1" i="0"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i="0" u="none" strike="noStrike" kern="1200" cap="none" spc="0" normalizeH="0" baseline="0" noProof="0" dirty="0">
                <a:ln>
                  <a:noFill/>
                </a:ln>
                <a:solidFill>
                  <a:srgbClr val="FFFFFF"/>
                </a:solidFill>
                <a:effectLst/>
                <a:uLnTx/>
                <a:uFillTx/>
                <a:latin typeface="Arial" charset="0"/>
                <a:ea typeface="+mn-ea"/>
                <a:cs typeface="+mn-cs"/>
              </a:rPr>
              <a:t>900 دولار ربع سنوي</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000078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ar-JO" sz="4000" b="1" i="1"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t>سارة، ونوح وكيزيا تشيرو</a:t>
            </a:r>
            <a:endParaRPr lang="en-US" sz="4000" b="1" i="1"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المنسق السابق للشبيبة البالغين</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73923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98378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58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موازنة العلاقات مع المهام (13- 15).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 ١ : ١٣-١٥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وَكَانَ لِي كَثِيرٌ لأَكْتُبَهُ، لَكِنَّنِي لَسْتُ أُرِيدُ أَنْ أَكْتُبَ إِلَيْكَ بِحِبْرٍ وَقَلَمٍ. ١٤ وَلَكِنَّنِي أَرْجُو أَنْ أَرَاكَ عَنْ قَرِيبٍ فَنَتَكَلَّمَ فَماً لِفَمٍ.</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١٥ سَلاَمٌ لَكَ. يُسَلِّمُ عَلَيْكَ الأَحِبَّاءُ. سَلِّمْ عَلَى الأَحِبَّاءِ بِأَسْمَائِهِمْ. </a:t>
            </a:r>
          </a:p>
        </p:txBody>
      </p:sp>
    </p:spTree>
    <p:extLst>
      <p:ext uri="{BB962C8B-B14F-4D97-AF65-F5344CB8AC3E}">
        <p14:creationId xmlns:p14="http://schemas.microsoft.com/office/powerpoint/2010/main" val="26229582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i="1" dirty="0">
                <a:effectLst>
                  <a:glow rad="101600">
                    <a:schemeClr val="bg1">
                      <a:alpha val="94000"/>
                    </a:schemeClr>
                  </a:glow>
                </a:effectLst>
              </a:rPr>
              <a:t>كيف نطيع 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i="1"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٣</a:t>
            </a:r>
            <a:r>
              <a:rPr kumimoji="0" lang="en-US" altLang="en-US" sz="8800" b="1" i="1"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8800" b="1" i="1"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طرق</a:t>
            </a:r>
            <a:endParaRPr kumimoji="0" lang="en-US" altLang="en-US" sz="8800" b="1" i="1" u="none" strike="noStrike" kern="1200" cap="none" spc="0" normalizeH="0" baseline="0" noProof="0" dirty="0">
              <a:ln>
                <a:noFill/>
              </a:ln>
              <a:solidFill>
                <a:srgbClr val="FFFFFF"/>
              </a:solidFill>
              <a:effectLst/>
              <a:uLnTx/>
              <a:uFillTx/>
              <a:latin typeface="Arail" charset="0"/>
              <a:ea typeface="Arail" charset="0"/>
              <a:cs typeface="Arail" charset="0"/>
              <a:sym typeface="Arail" charset="0"/>
            </a:endParaRPr>
          </a:p>
        </p:txBody>
      </p:sp>
    </p:spTree>
    <p:extLst>
      <p:ext uri="{BB962C8B-B14F-4D97-AF65-F5344CB8AC3E}">
        <p14:creationId xmlns:p14="http://schemas.microsoft.com/office/powerpoint/2010/main" val="23455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latin typeface="Arial" charset="0"/>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الفكرة الرئيسة لـ ٣ يوحنا</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563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ccordance" panose="00000400000000000000" pitchFamily="2" charset="-78"/>
                <a:ea typeface="Accordance" panose="00000400000000000000" pitchFamily="2" charset="-78"/>
                <a:cs typeface="Accordance" panose="00000400000000000000" pitchFamily="2" charset="-78"/>
              </a:rPr>
              <a:t>البيان الموجز</a:t>
            </a:r>
            <a:endParaRPr lang="en-US" sz="3600" b="1" dirty="0">
              <a:solidFill>
                <a:schemeClr val="bg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شجع يوحنا غايس على مواصلة </a:t>
            </a:r>
            <a:r>
              <a:rPr kumimoji="0" lang="ar-JO" altLang="zh-CN"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دعم المُرسَلين</a:t>
            </a:r>
            <a:r>
              <a:rPr kumimoji="0" lang="ar-JO" altLang="zh-CN"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على الرغم من معارضة ديوتريفس لمساعدة الكنيسة على رؤية مسؤوليتها في تمويل عمل الله.</a:t>
            </a:r>
            <a:endParaRPr kumimoji="0" lang="en-US" altLang="zh-CN"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27186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٣</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تصبح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مُرسَل</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(١٢ )</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317695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9737</TotalTime>
  <Words>5509</Words>
  <Application>Microsoft Macintosh PowerPoint</Application>
  <PresentationFormat>On-screen Show (4:3)</PresentationFormat>
  <Paragraphs>848</Paragraphs>
  <Slides>102</Slides>
  <Notes>99</Notes>
  <HiddenSlides>0</HiddenSlides>
  <MMClips>0</MMClips>
  <ScaleCrop>false</ScaleCrop>
  <HeadingPairs>
    <vt:vector size="8" baseType="variant">
      <vt:variant>
        <vt:lpstr>Fonts Used</vt:lpstr>
      </vt:variant>
      <vt:variant>
        <vt:i4>14</vt:i4>
      </vt:variant>
      <vt:variant>
        <vt:lpstr>Theme</vt:lpstr>
      </vt:variant>
      <vt:variant>
        <vt:i4>38</vt:i4>
      </vt:variant>
      <vt:variant>
        <vt:lpstr>Embedded OLE Servers</vt:lpstr>
      </vt:variant>
      <vt:variant>
        <vt:i4>1</vt:i4>
      </vt:variant>
      <vt:variant>
        <vt:lpstr>Slide Titles</vt:lpstr>
      </vt:variant>
      <vt:variant>
        <vt:i4>102</vt:i4>
      </vt:variant>
    </vt:vector>
  </HeadingPairs>
  <TitlesOfParts>
    <vt:vector size="155" baseType="lpstr">
      <vt:lpstr>26</vt:lpstr>
      <vt:lpstr>Arail</vt:lpstr>
      <vt:lpstr>Aril</vt:lpstr>
      <vt:lpstr>Accordance</vt:lpstr>
      <vt:lpstr>Arial</vt:lpstr>
      <vt:lpstr>Arial Black</vt:lpstr>
      <vt:lpstr>Arial Narrow</vt:lpstr>
      <vt:lpstr>Calibri</vt:lpstr>
      <vt:lpstr>Comic Sans MS</vt:lpstr>
      <vt:lpstr>Engravers MT</vt:lpstr>
      <vt:lpstr>Lucida Handwriting</vt:lpstr>
      <vt:lpstr>Tahoma</vt:lpstr>
      <vt:lpstr>Times New Roman</vt:lpstr>
      <vt:lpstr>Wingdings</vt:lpstr>
      <vt:lpstr>3_Blank Presentation</vt:lpstr>
      <vt:lpstr>1_Expedition</vt:lpstr>
      <vt:lpstr>1_Default Design</vt:lpstr>
      <vt:lpstr>Default Design</vt:lpstr>
      <vt:lpstr>Beam</vt:lpstr>
      <vt:lpstr>3_Default Design</vt:lpstr>
      <vt:lpstr>4_Default Design</vt:lpstr>
      <vt:lpstr>49_Blank Presentation</vt:lpstr>
      <vt:lpstr>5_Default Design</vt:lpstr>
      <vt:lpstr>15_Default Design</vt:lpstr>
      <vt:lpstr>50_Blank Presentation</vt:lpstr>
      <vt:lpstr>2_Expedition</vt:lpstr>
      <vt:lpstr>4_Expedition</vt:lpstr>
      <vt:lpstr>10_Expedition</vt:lpstr>
      <vt:lpstr>11_Expedition</vt:lpstr>
      <vt:lpstr>4_Beam</vt:lpstr>
      <vt:lpstr>2_Orbit</vt:lpstr>
      <vt:lpstr>12_Default Design</vt:lpstr>
      <vt:lpstr>6_Default Design</vt:lpstr>
      <vt:lpstr>Compass</vt:lpstr>
      <vt:lpstr>7_Blank Presentation</vt:lpstr>
      <vt:lpstr>13_Expedition</vt:lpstr>
      <vt:lpstr>12_Blank Presentation</vt:lpstr>
      <vt:lpstr>9_Blank Presentation</vt:lpstr>
      <vt:lpstr>9_Office Theme</vt:lpstr>
      <vt:lpstr>15_Office Theme</vt:lpstr>
      <vt:lpstr>Maple</vt:lpstr>
      <vt:lpstr>52_Blank Presentation</vt:lpstr>
      <vt:lpstr>1_Clipboard</vt:lpstr>
      <vt:lpstr>30_Default Design</vt:lpstr>
      <vt:lpstr>8_Default Design</vt:lpstr>
      <vt:lpstr>35_Default Design</vt:lpstr>
      <vt:lpstr>5_Beam</vt:lpstr>
      <vt:lpstr>3_Beam</vt:lpstr>
      <vt:lpstr>36_Default Design</vt:lpstr>
      <vt:lpstr>8_Office Theme</vt:lpstr>
      <vt:lpstr>6_Beam</vt:lpstr>
      <vt:lpstr>8_Blank Presentation</vt:lpstr>
      <vt:lpstr>Worksheet</vt:lpstr>
      <vt:lpstr>كُن مُعطيًا</vt:lpstr>
      <vt:lpstr>القدرة أم النزاهة؟</vt:lpstr>
      <vt:lpstr>"كيف يمكنني اعتبار الحق على أنّهُ الحق بينما يرى الكثير من الآخرين الحق بشكل مختلف؟"</vt:lpstr>
      <vt:lpstr>الحق هو الحق</vt:lpstr>
      <vt:lpstr>ما علمته في كلية سنغافورة للكتاب المقدس</vt:lpstr>
      <vt:lpstr>رسائل العهد الجديد ٢٧  </vt:lpstr>
      <vt:lpstr>هل أنت بحاجة إلى طاعة حق الله؟</vt:lpstr>
      <vt:lpstr>نظرة عامة على العهد الجديد</vt:lpstr>
      <vt:lpstr>مناسبة</vt:lpstr>
      <vt:lpstr>مناسبة</vt:lpstr>
      <vt:lpstr>إصحاحات العهد الجديد</vt:lpstr>
      <vt:lpstr>أعداد أسفار الإصحاح الواحد في العهد الجديد</vt:lpstr>
      <vt:lpstr>2 يوحنا مقابل 3 يوحنا</vt:lpstr>
      <vt:lpstr>2 يوحنا مقابل 3 يوحنا</vt:lpstr>
      <vt:lpstr>٣ يوحنا ١ : ١-٤</vt:lpstr>
      <vt:lpstr>كيف نطيع حق الله؟</vt:lpstr>
      <vt:lpstr>PowerPoint Presentation</vt:lpstr>
      <vt:lpstr>PowerPoint Presentation</vt:lpstr>
      <vt:lpstr>PowerPoint Presentation</vt:lpstr>
      <vt:lpstr>مفاتيح البطاقة البريدية</vt:lpstr>
      <vt:lpstr>هل ستصلي؟</vt:lpstr>
      <vt:lpstr>مؤسستنا الإرسالية</vt:lpstr>
      <vt:lpstr>طلاب كلية سنغافورة للكتاب المقدس</vt:lpstr>
      <vt:lpstr>قمت بالإشراف على طلاب الدكتوراة في الخدمة في كلية سنغافورة للكتاب المقدس ( 2009-2021 )</vt:lpstr>
      <vt:lpstr>كلية الكتاب المقدس سنغافورة</vt:lpstr>
      <vt:lpstr>PowerPoint Presentation</vt:lpstr>
      <vt:lpstr>تايلاند • منغوليا • ميانمار • أندونيسيا</vt:lpstr>
      <vt:lpstr>طلاب كلية سنغافورة للكتاب المقدس</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Arabic العربية </vt:lpstr>
      <vt:lpstr>BibleStudyDownloads.org</vt:lpstr>
      <vt:lpstr>الضيافة المسيحية</vt:lpstr>
      <vt:lpstr>٣ يوحنا - مخطط الملخص</vt:lpstr>
      <vt:lpstr>PowerPoint Presentation</vt:lpstr>
      <vt:lpstr>٣ يوحنا ١ : ٩-١٠  ٩ كَتَبْتُ إِلَى الْكَنِيسَةِ، وَلَكِنَّ دِيُوتْرِيفِسَ - الَّذِي يُحِبُّ أَنْ يَكُونَ الأَّوَلَ بَيْنَهُمْ - لاَ يَقْبَلُنَا. ١٠ مِنْ أَجْلِ ذَلِكَ إِذَا جِئْتُ فَسَأُذَكِّرُهُ بِأَعْمَالِهِ الَّتِي يَعْمَلُهَا، هَاذِراً عَلَيْنَا بِأَقْوَالٍ خَبِيثَةٍ. وَإِذْ هُوَ غَيْرُ مُكْتَفٍ بِهَذِهِ، لاَ يَقْبَلُ الإِخْوَةَ، وَيَمْنَعُ أَيْضاً الَّذِينَ يُرِيدُونَ، وَيَطْرُدُهُمْ مِنَ الْكَنِيسَةِ. </vt:lpstr>
      <vt:lpstr>PowerPoint Presentation</vt:lpstr>
      <vt:lpstr>العوائق</vt:lpstr>
      <vt:lpstr>هل يجب علينا أن نسمّي المعلمين الكذبة بالاسم؟</vt:lpstr>
      <vt:lpstr>هارولد كامبينج</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شعب كنيسة الطرق المتقاطقة• حزيران 2021</vt:lpstr>
      <vt:lpstr>Our People</vt:lpstr>
      <vt:lpstr>ريك و سوزان 2006-2021</vt:lpstr>
      <vt:lpstr>Our People</vt:lpstr>
      <vt:lpstr>Missions Giving</vt:lpstr>
      <vt:lpstr>٣ يوحنا ١ : ١١   أَيُّهَا الْحَبِيبُ، لاَ تَتَمَثَّلْ بِالشَّرِّ بَلْ بِالْخَيْرِ، لأَنَّ مَنْ يَصْنَعُ الْخَيْرَ هُوَ مِنَ اللهِ، وَمَنْ يَصْنَعُ الشَّرَّ فَلَمْ يُبْصِرِ اللهَ. </vt:lpstr>
      <vt:lpstr>PowerPoint Presentation</vt:lpstr>
      <vt:lpstr>PowerPoint Presentation</vt:lpstr>
      <vt:lpstr>نمّوا أنفسكم لتصبحوا رجالاً جديرين بالثقة! </vt:lpstr>
      <vt:lpstr>الإرساليات في سنغافورة عام 1990 = 549 مؤمنًا لكل مرسل واحد</vt:lpstr>
      <vt:lpstr>الإرساليات في سنغافورة عام 2009 = 200 مؤمنًا لكل مرسل واحد</vt:lpstr>
      <vt:lpstr>حوالي ثلث الكنائس لم ترسل حتى مرسلاً واحدًا.</vt:lpstr>
      <vt:lpstr>رؤيتنا</vt:lpstr>
      <vt:lpstr>مفترق الطرق في الإرساليات</vt:lpstr>
      <vt:lpstr>عطاء الإرساليات</vt:lpstr>
      <vt:lpstr>PowerPoint Presentation</vt:lpstr>
      <vt:lpstr>PowerPoint Presentation</vt:lpstr>
      <vt:lpstr>PowerPoint Presentation</vt:lpstr>
      <vt:lpstr>Myanmar 2014?</vt:lpstr>
      <vt:lpstr>سارة، ونوح وكيزيا تشيرو</vt:lpstr>
      <vt:lpstr>نوح (قبيلة التشيرو، مانيبور)</vt:lpstr>
      <vt:lpstr>نوح (قبيلة التشيرو، مانيبور)</vt:lpstr>
      <vt:lpstr>موازنة العلاقات مع المهام (13- 15).</vt:lpstr>
      <vt:lpstr>كيف نطيع حق الله؟</vt:lpstr>
      <vt:lpstr>عِش حق الله من خلال دعم الإرساليات بالطريقة التي وضعها الله لك.</vt:lpstr>
      <vt:lpstr>البيان الموجز</vt:lpstr>
      <vt:lpstr>PowerPoint Presentation</vt:lpstr>
      <vt:lpstr>ماذا عنك؟</vt:lpstr>
      <vt:lpstr>PowerPoint Presentation</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391</cp:revision>
  <dcterms:created xsi:type="dcterms:W3CDTF">2003-04-21T16:31:52Z</dcterms:created>
  <dcterms:modified xsi:type="dcterms:W3CDTF">2023-10-13T20:20:28Z</dcterms:modified>
</cp:coreProperties>
</file>